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Lst>
  <p:sldSz cx="18288000" cy="10287000"/>
  <p:notesSz cx="6858000" cy="9144000"/>
  <p:embeddedFontLst>
    <p:embeddedFont>
      <p:font typeface="Arial" panose="020B0604020202020204" pitchFamily="34" charset="0"/>
      <p:regular r:id="rId8"/>
    </p:embeddedFont>
    <p:embeddedFont>
      <p:font typeface="Arial Bold" panose="020B0704020202020204" pitchFamily="34" charset="0"/>
      <p:regular r:id="rId9"/>
      <p:bold r:id="rId10"/>
    </p:embeddedFont>
    <p:embeddedFont>
      <p:font typeface="Arimo" panose="020B0604020202020204" charset="0"/>
      <p:regular r:id="rId11"/>
    </p:embeddedFont>
    <p:embeddedFont>
      <p:font typeface="Arimo Bold" panose="020B0604020202020204" charset="0"/>
      <p:regular r:id="rId12"/>
    </p:embeddedFont>
    <p:embeddedFont>
      <p:font typeface="Calibri" panose="020F0502020204030204" pitchFamily="34" charset="0"/>
      <p:regular r:id="rId13"/>
      <p:bold r:id="rId14"/>
      <p:italic r:id="rId15"/>
      <p:boldItalic r:id="rId16"/>
    </p:embeddedFont>
    <p:embeddedFont>
      <p:font typeface="Garamond Bold" panose="02020804030307010803" pitchFamily="18" charset="0"/>
      <p:regular r:id="rId17"/>
      <p:bold r:id="rId18"/>
    </p:embeddedFont>
    <p:embeddedFont>
      <p:font typeface="Times New Roman Bold" panose="02020803070505020304" pitchFamily="18" charset="0"/>
      <p:regular r:id="rId19"/>
      <p:bold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1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5.fntdata"/><Relationship Id="rId17"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9.fntdata"/><Relationship Id="rId20"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8.fntdata"/><Relationship Id="rId23" Type="http://schemas.openxmlformats.org/officeDocument/2006/relationships/theme" Target="theme/theme1.xml"/><Relationship Id="rId10" Type="http://schemas.openxmlformats.org/officeDocument/2006/relationships/font" Target="fonts/font3.fntdata"/><Relationship Id="rId19"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9.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8.png"/><Relationship Id="rId2" Type="http://schemas.openxmlformats.org/officeDocument/2006/relationships/image" Target="../media/image4.png"/><Relationship Id="rId16"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19" Type="http://schemas.openxmlformats.org/officeDocument/2006/relationships/image" Target="../media/image24.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9.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svg"/><Relationship Id="rId9"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4.png"/><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8.png"/><Relationship Id="rId7"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880433" y="1693748"/>
            <a:ext cx="6957907" cy="7732451"/>
          </a:xfrm>
          <a:custGeom>
            <a:avLst/>
            <a:gdLst/>
            <a:ahLst/>
            <a:cxnLst/>
            <a:rect l="l" t="t" r="r" b="b"/>
            <a:pathLst>
              <a:path w="6957907" h="7732451">
                <a:moveTo>
                  <a:pt x="0" y="0"/>
                </a:moveTo>
                <a:lnTo>
                  <a:pt x="6957908" y="0"/>
                </a:lnTo>
                <a:lnTo>
                  <a:pt x="6957908" y="7732450"/>
                </a:lnTo>
                <a:lnTo>
                  <a:pt x="0" y="77324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1748545" y="3427746"/>
            <a:ext cx="4805264" cy="5139356"/>
            <a:chOff x="0" y="0"/>
            <a:chExt cx="6407018" cy="6852474"/>
          </a:xfrm>
        </p:grpSpPr>
        <p:sp>
          <p:nvSpPr>
            <p:cNvPr id="4" name="Freeform 4"/>
            <p:cNvSpPr/>
            <p:nvPr/>
          </p:nvSpPr>
          <p:spPr>
            <a:xfrm>
              <a:off x="0" y="0"/>
              <a:ext cx="6407023" cy="6852412"/>
            </a:xfrm>
            <a:custGeom>
              <a:avLst/>
              <a:gdLst/>
              <a:ahLst/>
              <a:cxnLst/>
              <a:rect l="l" t="t" r="r" b="b"/>
              <a:pathLst>
                <a:path w="6407023" h="6852412">
                  <a:moveTo>
                    <a:pt x="0" y="0"/>
                  </a:moveTo>
                  <a:lnTo>
                    <a:pt x="6407023" y="0"/>
                  </a:lnTo>
                  <a:lnTo>
                    <a:pt x="6407023" y="6852412"/>
                  </a:lnTo>
                  <a:lnTo>
                    <a:pt x="0" y="6852412"/>
                  </a:lnTo>
                  <a:lnTo>
                    <a:pt x="0" y="0"/>
                  </a:lnTo>
                  <a:close/>
                </a:path>
              </a:pathLst>
            </a:custGeom>
            <a:blipFill>
              <a:blip r:embed="rId4"/>
              <a:stretch>
                <a:fillRect r="-149475" b="-1"/>
              </a:stretch>
            </a:blipFill>
          </p:spPr>
        </p:sp>
      </p:grpSp>
      <p:sp>
        <p:nvSpPr>
          <p:cNvPr id="5" name="TextBox 5"/>
          <p:cNvSpPr txBox="1"/>
          <p:nvPr/>
        </p:nvSpPr>
        <p:spPr>
          <a:xfrm>
            <a:off x="1959969" y="923391"/>
            <a:ext cx="12618720" cy="2632710"/>
          </a:xfrm>
          <a:prstGeom prst="rect">
            <a:avLst/>
          </a:prstGeom>
        </p:spPr>
        <p:txBody>
          <a:bodyPr lIns="0" tIns="0" rIns="0" bIns="0" rtlCol="0" anchor="t">
            <a:spAutoFit/>
          </a:bodyPr>
          <a:lstStyle/>
          <a:p>
            <a:pPr algn="ctr">
              <a:lnSpc>
                <a:spcPts val="5759"/>
              </a:lnSpc>
            </a:pPr>
            <a:endParaRPr/>
          </a:p>
          <a:p>
            <a:pPr algn="ctr">
              <a:lnSpc>
                <a:spcPts val="5759"/>
              </a:lnSpc>
            </a:pPr>
            <a:r>
              <a:rPr lang="en-US" sz="4800" b="1">
                <a:solidFill>
                  <a:srgbClr val="000000"/>
                </a:solidFill>
                <a:latin typeface="Times New Roman Bold"/>
                <a:ea typeface="Times New Roman Bold"/>
                <a:cs typeface="Times New Roman Bold"/>
                <a:sym typeface="Times New Roman Bold"/>
              </a:rPr>
              <a:t>TITLE PAGE</a:t>
            </a:r>
          </a:p>
        </p:txBody>
      </p:sp>
      <p:grpSp>
        <p:nvGrpSpPr>
          <p:cNvPr id="6" name="Group 6"/>
          <p:cNvGrpSpPr/>
          <p:nvPr/>
        </p:nvGrpSpPr>
        <p:grpSpPr>
          <a:xfrm>
            <a:off x="496929" y="-790136"/>
            <a:ext cx="15544800" cy="3114675"/>
            <a:chOff x="0" y="0"/>
            <a:chExt cx="20726400" cy="4152900"/>
          </a:xfrm>
        </p:grpSpPr>
        <p:sp>
          <p:nvSpPr>
            <p:cNvPr id="7" name="Freeform 7"/>
            <p:cNvSpPr/>
            <p:nvPr/>
          </p:nvSpPr>
          <p:spPr>
            <a:xfrm>
              <a:off x="0" y="0"/>
              <a:ext cx="20726400" cy="4152900"/>
            </a:xfrm>
            <a:custGeom>
              <a:avLst/>
              <a:gdLst/>
              <a:ahLst/>
              <a:cxnLst/>
              <a:rect l="l" t="t" r="r" b="b"/>
              <a:pathLst>
                <a:path w="20726400" h="4152900">
                  <a:moveTo>
                    <a:pt x="0" y="0"/>
                  </a:moveTo>
                  <a:lnTo>
                    <a:pt x="20726400" y="0"/>
                  </a:lnTo>
                  <a:lnTo>
                    <a:pt x="20726400" y="4152900"/>
                  </a:lnTo>
                  <a:lnTo>
                    <a:pt x="0" y="4152900"/>
                  </a:lnTo>
                  <a:close/>
                </a:path>
              </a:pathLst>
            </a:custGeom>
            <a:solidFill>
              <a:srgbClr val="000000">
                <a:alpha val="0"/>
              </a:srgbClr>
            </a:solidFill>
          </p:spPr>
        </p:sp>
        <p:sp>
          <p:nvSpPr>
            <p:cNvPr id="8" name="TextBox 8"/>
            <p:cNvSpPr txBox="1"/>
            <p:nvPr/>
          </p:nvSpPr>
          <p:spPr>
            <a:xfrm>
              <a:off x="0" y="-19050"/>
              <a:ext cx="20726400" cy="4171950"/>
            </a:xfrm>
            <a:prstGeom prst="rect">
              <a:avLst/>
            </a:prstGeom>
          </p:spPr>
          <p:txBody>
            <a:bodyPr lIns="0" tIns="0" rIns="0" bIns="0" rtlCol="0" anchor="ctr"/>
            <a:lstStyle/>
            <a:p>
              <a:pPr algn="ctr">
                <a:lnSpc>
                  <a:spcPts val="7200"/>
                </a:lnSpc>
              </a:pPr>
              <a:r>
                <a:rPr lang="en-US" sz="6000" b="1">
                  <a:solidFill>
                    <a:srgbClr val="1F497D"/>
                  </a:solidFill>
                  <a:latin typeface="Garamond Bold"/>
                  <a:ea typeface="Garamond Bold"/>
                  <a:cs typeface="Garamond Bold"/>
                  <a:sym typeface="Garamond Bold"/>
                </a:rPr>
                <a:t>SMART INDIA HACKATHON 2025</a:t>
              </a:r>
            </a:p>
          </p:txBody>
        </p:sp>
      </p:grpSp>
      <p:sp>
        <p:nvSpPr>
          <p:cNvPr id="9" name="TextBox 9"/>
          <p:cNvSpPr txBox="1"/>
          <p:nvPr/>
        </p:nvSpPr>
        <p:spPr>
          <a:xfrm>
            <a:off x="496929" y="2186940"/>
            <a:ext cx="15725621" cy="7071360"/>
          </a:xfrm>
          <a:prstGeom prst="rect">
            <a:avLst/>
          </a:prstGeom>
        </p:spPr>
        <p:txBody>
          <a:bodyPr lIns="0" tIns="0" rIns="0" bIns="0" rtlCol="0" anchor="t">
            <a:spAutoFit/>
          </a:bodyPr>
          <a:lstStyle/>
          <a:p>
            <a:pPr algn="l">
              <a:lnSpc>
                <a:spcPts val="3840"/>
              </a:lnSpc>
            </a:pPr>
            <a:endParaRPr/>
          </a:p>
          <a:p>
            <a:pPr marL="690881" lvl="1" indent="-345440" algn="just">
              <a:lnSpc>
                <a:spcPts val="7680"/>
              </a:lnSpc>
              <a:buFont typeface="Arial"/>
              <a:buChar char="•"/>
            </a:pPr>
            <a:r>
              <a:rPr lang="en-US" sz="3200" b="1">
                <a:solidFill>
                  <a:srgbClr val="000000"/>
                </a:solidFill>
                <a:latin typeface="Arial Bold"/>
                <a:ea typeface="Arial Bold"/>
                <a:cs typeface="Arial Bold"/>
                <a:sym typeface="Arial Bold"/>
              </a:rPr>
              <a:t>Problem Statement ID – </a:t>
            </a:r>
            <a:r>
              <a:rPr lang="en-US" sz="3200">
                <a:solidFill>
                  <a:srgbClr val="000000"/>
                </a:solidFill>
                <a:latin typeface="Arial"/>
                <a:ea typeface="Arial"/>
                <a:cs typeface="Arial"/>
                <a:sym typeface="Arial"/>
              </a:rPr>
              <a:t>SIH25022</a:t>
            </a:r>
          </a:p>
          <a:p>
            <a:pPr marL="690881" lvl="1" indent="-345440" algn="just">
              <a:lnSpc>
                <a:spcPts val="7680"/>
              </a:lnSpc>
              <a:buFont typeface="Arial"/>
              <a:buChar char="•"/>
            </a:pPr>
            <a:r>
              <a:rPr lang="en-US" sz="3200" b="1">
                <a:solidFill>
                  <a:srgbClr val="000000"/>
                </a:solidFill>
                <a:latin typeface="Arial Bold"/>
                <a:ea typeface="Arial Bold"/>
                <a:cs typeface="Arial Bold"/>
                <a:sym typeface="Arial Bold"/>
              </a:rPr>
              <a:t>Problem Statement Title - </a:t>
            </a:r>
            <a:r>
              <a:rPr lang="en-US" sz="3200">
                <a:solidFill>
                  <a:srgbClr val="000000"/>
                </a:solidFill>
                <a:latin typeface="Arial"/>
                <a:ea typeface="Arial"/>
                <a:cs typeface="Arial"/>
                <a:sym typeface="Arial"/>
              </a:rPr>
              <a:t>Maximizing Section Throughput </a:t>
            </a:r>
          </a:p>
          <a:p>
            <a:pPr algn="just">
              <a:lnSpc>
                <a:spcPts val="7680"/>
              </a:lnSpc>
            </a:pPr>
            <a:r>
              <a:rPr lang="en-US" sz="3200">
                <a:solidFill>
                  <a:srgbClr val="000000"/>
                </a:solidFill>
                <a:latin typeface="Arial"/>
                <a:ea typeface="Arial"/>
                <a:cs typeface="Arial"/>
                <a:sym typeface="Arial"/>
              </a:rPr>
              <a:t>      Using Al-Powered Precise Train Traffic Control</a:t>
            </a:r>
          </a:p>
          <a:p>
            <a:pPr marL="579120" lvl="1" indent="-289560" algn="just">
              <a:lnSpc>
                <a:spcPts val="7680"/>
              </a:lnSpc>
              <a:buFont typeface="Arial"/>
              <a:buChar char="•"/>
            </a:pPr>
            <a:r>
              <a:rPr lang="en-US" sz="3200" b="1">
                <a:solidFill>
                  <a:srgbClr val="000000"/>
                </a:solidFill>
                <a:latin typeface="Arial Bold"/>
                <a:ea typeface="Arial Bold"/>
                <a:cs typeface="Arial Bold"/>
                <a:sym typeface="Arial Bold"/>
              </a:rPr>
              <a:t>Theme -</a:t>
            </a:r>
            <a:r>
              <a:rPr lang="en-US" sz="3200">
                <a:solidFill>
                  <a:srgbClr val="000000"/>
                </a:solidFill>
                <a:latin typeface="Arial"/>
                <a:ea typeface="Arial"/>
                <a:cs typeface="Arial"/>
                <a:sym typeface="Arial"/>
              </a:rPr>
              <a:t> Transportation &amp; Logistics</a:t>
            </a:r>
          </a:p>
          <a:p>
            <a:pPr marL="579120" lvl="1" indent="-289560" algn="just">
              <a:lnSpc>
                <a:spcPts val="7680"/>
              </a:lnSpc>
              <a:buFont typeface="Arial"/>
              <a:buChar char="•"/>
            </a:pPr>
            <a:r>
              <a:rPr lang="en-US" sz="3200" b="1">
                <a:solidFill>
                  <a:srgbClr val="000000"/>
                </a:solidFill>
                <a:latin typeface="Arial Bold"/>
                <a:ea typeface="Arial Bold"/>
                <a:cs typeface="Arial Bold"/>
                <a:sym typeface="Arial Bold"/>
              </a:rPr>
              <a:t>PS Category - </a:t>
            </a:r>
            <a:r>
              <a:rPr lang="en-US" sz="3200">
                <a:solidFill>
                  <a:srgbClr val="000000"/>
                </a:solidFill>
                <a:latin typeface="Arial"/>
                <a:ea typeface="Arial"/>
                <a:cs typeface="Arial"/>
                <a:sym typeface="Arial"/>
              </a:rPr>
              <a:t>Software</a:t>
            </a:r>
            <a:r>
              <a:rPr lang="en-US" sz="3200" b="1">
                <a:solidFill>
                  <a:srgbClr val="000000"/>
                </a:solidFill>
                <a:latin typeface="Arial Bold"/>
                <a:ea typeface="Arial Bold"/>
                <a:cs typeface="Arial Bold"/>
                <a:sym typeface="Arial Bold"/>
              </a:rPr>
              <a:t> </a:t>
            </a:r>
          </a:p>
          <a:p>
            <a:pPr marL="579120" lvl="1" indent="-289560" algn="just">
              <a:lnSpc>
                <a:spcPts val="7680"/>
              </a:lnSpc>
              <a:buFont typeface="Arial"/>
              <a:buChar char="•"/>
            </a:pPr>
            <a:r>
              <a:rPr lang="en-US" sz="3200" b="1">
                <a:solidFill>
                  <a:srgbClr val="000000"/>
                </a:solidFill>
                <a:latin typeface="Arial Bold"/>
                <a:ea typeface="Arial Bold"/>
                <a:cs typeface="Arial Bold"/>
                <a:sym typeface="Arial Bold"/>
              </a:rPr>
              <a:t>Team ID - </a:t>
            </a:r>
          </a:p>
          <a:p>
            <a:pPr marL="579120" lvl="1" indent="-289560" algn="just">
              <a:lnSpc>
                <a:spcPts val="7680"/>
              </a:lnSpc>
              <a:buFont typeface="Arial"/>
              <a:buChar char="•"/>
            </a:pPr>
            <a:r>
              <a:rPr lang="en-US" sz="3200" b="1">
                <a:solidFill>
                  <a:srgbClr val="000000"/>
                </a:solidFill>
                <a:latin typeface="Arial Bold"/>
                <a:ea typeface="Arial Bold"/>
                <a:cs typeface="Arial Bold"/>
                <a:sym typeface="Arial Bold"/>
              </a:rPr>
              <a:t>Team Name (Registered on portal) - </a:t>
            </a:r>
            <a:r>
              <a:rPr lang="en-US" sz="3200">
                <a:solidFill>
                  <a:srgbClr val="000000"/>
                </a:solidFill>
                <a:latin typeface="Arial"/>
                <a:ea typeface="Arial"/>
                <a:cs typeface="Arial"/>
                <a:sym typeface="Arial"/>
              </a:rPr>
              <a:t>Red Dev Redemption</a:t>
            </a:r>
          </a:p>
        </p:txBody>
      </p:sp>
      <p:grpSp>
        <p:nvGrpSpPr>
          <p:cNvPr id="10" name="Group 10"/>
          <p:cNvGrpSpPr/>
          <p:nvPr/>
        </p:nvGrpSpPr>
        <p:grpSpPr>
          <a:xfrm>
            <a:off x="14762049" y="9446"/>
            <a:ext cx="3313680" cy="1684302"/>
            <a:chOff x="0" y="0"/>
            <a:chExt cx="4418240" cy="2245736"/>
          </a:xfrm>
        </p:grpSpPr>
        <p:sp>
          <p:nvSpPr>
            <p:cNvPr id="11" name="Freeform 11" descr="https://www.sih.gov.in/img1/SIH-Logo.png"/>
            <p:cNvSpPr/>
            <p:nvPr/>
          </p:nvSpPr>
          <p:spPr>
            <a:xfrm>
              <a:off x="0" y="0"/>
              <a:ext cx="4418203" cy="2245741"/>
            </a:xfrm>
            <a:custGeom>
              <a:avLst/>
              <a:gdLst/>
              <a:ahLst/>
              <a:cxnLst/>
              <a:rect l="l" t="t" r="r" b="b"/>
              <a:pathLst>
                <a:path w="4418203" h="2245741">
                  <a:moveTo>
                    <a:pt x="0" y="0"/>
                  </a:moveTo>
                  <a:lnTo>
                    <a:pt x="4418203" y="0"/>
                  </a:lnTo>
                  <a:lnTo>
                    <a:pt x="4418203" y="2245741"/>
                  </a:lnTo>
                  <a:lnTo>
                    <a:pt x="0" y="2245741"/>
                  </a:lnTo>
                  <a:lnTo>
                    <a:pt x="0" y="0"/>
                  </a:lnTo>
                  <a:close/>
                </a:path>
              </a:pathLst>
            </a:custGeom>
            <a:blipFill>
              <a:blip r:embed="rId5"/>
              <a:stretch>
                <a:fillRect/>
              </a:stretch>
            </a:blipFill>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250749" y="532767"/>
            <a:ext cx="9736972" cy="1079042"/>
            <a:chOff x="0" y="0"/>
            <a:chExt cx="12982629" cy="1438723"/>
          </a:xfrm>
        </p:grpSpPr>
        <p:sp>
          <p:nvSpPr>
            <p:cNvPr id="3" name="Freeform 3"/>
            <p:cNvSpPr/>
            <p:nvPr/>
          </p:nvSpPr>
          <p:spPr>
            <a:xfrm>
              <a:off x="0" y="0"/>
              <a:ext cx="12982630" cy="1438723"/>
            </a:xfrm>
            <a:custGeom>
              <a:avLst/>
              <a:gdLst/>
              <a:ahLst/>
              <a:cxnLst/>
              <a:rect l="l" t="t" r="r" b="b"/>
              <a:pathLst>
                <a:path w="12982630" h="1438723">
                  <a:moveTo>
                    <a:pt x="0" y="0"/>
                  </a:moveTo>
                  <a:lnTo>
                    <a:pt x="12982630" y="0"/>
                  </a:lnTo>
                  <a:lnTo>
                    <a:pt x="12982630" y="1438723"/>
                  </a:lnTo>
                  <a:lnTo>
                    <a:pt x="0" y="1438723"/>
                  </a:lnTo>
                  <a:close/>
                </a:path>
              </a:pathLst>
            </a:custGeom>
            <a:solidFill>
              <a:srgbClr val="000000">
                <a:alpha val="0"/>
              </a:srgbClr>
            </a:solidFill>
          </p:spPr>
        </p:sp>
        <p:sp>
          <p:nvSpPr>
            <p:cNvPr id="4" name="TextBox 4"/>
            <p:cNvSpPr txBox="1"/>
            <p:nvPr/>
          </p:nvSpPr>
          <p:spPr>
            <a:xfrm>
              <a:off x="0" y="-19050"/>
              <a:ext cx="12982629" cy="1457773"/>
            </a:xfrm>
            <a:prstGeom prst="rect">
              <a:avLst/>
            </a:prstGeom>
          </p:spPr>
          <p:txBody>
            <a:bodyPr lIns="0" tIns="0" rIns="0" bIns="0" rtlCol="0" anchor="ctr"/>
            <a:lstStyle/>
            <a:p>
              <a:pPr algn="ctr">
                <a:lnSpc>
                  <a:spcPts val="3600"/>
                </a:lnSpc>
              </a:pPr>
              <a:r>
                <a:rPr lang="en-US" sz="3000" b="1">
                  <a:solidFill>
                    <a:srgbClr val="000000"/>
                  </a:solidFill>
                  <a:latin typeface="Arial Bold"/>
                  <a:ea typeface="Arial Bold"/>
                  <a:cs typeface="Arial Bold"/>
                  <a:sym typeface="Arial Bold"/>
                </a:rPr>
                <a:t>Maximizing Section Throughput Using Al-Powered Precise Train Traffic Control</a:t>
              </a:r>
            </a:p>
          </p:txBody>
        </p:sp>
      </p:grpSp>
      <p:grpSp>
        <p:nvGrpSpPr>
          <p:cNvPr id="5" name="Group 5"/>
          <p:cNvGrpSpPr/>
          <p:nvPr/>
        </p:nvGrpSpPr>
        <p:grpSpPr>
          <a:xfrm>
            <a:off x="14762049" y="85645"/>
            <a:ext cx="3313680" cy="1684302"/>
            <a:chOff x="0" y="0"/>
            <a:chExt cx="4418240" cy="2245736"/>
          </a:xfrm>
        </p:grpSpPr>
        <p:sp>
          <p:nvSpPr>
            <p:cNvPr id="6" name="Freeform 6" descr="https://www.sih.gov.in/img1/SIH-Logo.png"/>
            <p:cNvSpPr/>
            <p:nvPr/>
          </p:nvSpPr>
          <p:spPr>
            <a:xfrm>
              <a:off x="0" y="0"/>
              <a:ext cx="4418203" cy="2245741"/>
            </a:xfrm>
            <a:custGeom>
              <a:avLst/>
              <a:gdLst/>
              <a:ahLst/>
              <a:cxnLst/>
              <a:rect l="l" t="t" r="r" b="b"/>
              <a:pathLst>
                <a:path w="4418203" h="2245741">
                  <a:moveTo>
                    <a:pt x="0" y="0"/>
                  </a:moveTo>
                  <a:lnTo>
                    <a:pt x="4418203" y="0"/>
                  </a:lnTo>
                  <a:lnTo>
                    <a:pt x="4418203" y="2245741"/>
                  </a:lnTo>
                  <a:lnTo>
                    <a:pt x="0" y="2245741"/>
                  </a:lnTo>
                  <a:lnTo>
                    <a:pt x="0" y="0"/>
                  </a:lnTo>
                  <a:close/>
                </a:path>
              </a:pathLst>
            </a:custGeom>
            <a:blipFill>
              <a:blip r:embed="rId2"/>
              <a:stretch>
                <a:fillRect/>
              </a:stretch>
            </a:blipFill>
          </p:spPr>
        </p:sp>
      </p:grpSp>
      <p:grpSp>
        <p:nvGrpSpPr>
          <p:cNvPr id="7" name="Group 7"/>
          <p:cNvGrpSpPr/>
          <p:nvPr/>
        </p:nvGrpSpPr>
        <p:grpSpPr>
          <a:xfrm>
            <a:off x="154658" y="1914804"/>
            <a:ext cx="8536987" cy="4044217"/>
            <a:chOff x="0" y="0"/>
            <a:chExt cx="2248424" cy="1065143"/>
          </a:xfrm>
        </p:grpSpPr>
        <p:sp>
          <p:nvSpPr>
            <p:cNvPr id="8" name="Freeform 8"/>
            <p:cNvSpPr/>
            <p:nvPr/>
          </p:nvSpPr>
          <p:spPr>
            <a:xfrm>
              <a:off x="0" y="0"/>
              <a:ext cx="2248425" cy="1065144"/>
            </a:xfrm>
            <a:custGeom>
              <a:avLst/>
              <a:gdLst/>
              <a:ahLst/>
              <a:cxnLst/>
              <a:rect l="l" t="t" r="r" b="b"/>
              <a:pathLst>
                <a:path w="2248425" h="1065144">
                  <a:moveTo>
                    <a:pt x="0" y="0"/>
                  </a:moveTo>
                  <a:lnTo>
                    <a:pt x="2248425" y="0"/>
                  </a:lnTo>
                  <a:lnTo>
                    <a:pt x="2248425" y="1065144"/>
                  </a:lnTo>
                  <a:lnTo>
                    <a:pt x="0" y="1065144"/>
                  </a:lnTo>
                  <a:close/>
                </a:path>
              </a:pathLst>
            </a:custGeom>
            <a:solidFill>
              <a:srgbClr val="FFFFFF"/>
            </a:solidFill>
            <a:ln w="19050" cap="sq">
              <a:solidFill>
                <a:srgbClr val="000000"/>
              </a:solidFill>
              <a:prstDash val="solid"/>
              <a:miter/>
            </a:ln>
          </p:spPr>
        </p:sp>
        <p:sp>
          <p:nvSpPr>
            <p:cNvPr id="9" name="TextBox 9"/>
            <p:cNvSpPr txBox="1"/>
            <p:nvPr/>
          </p:nvSpPr>
          <p:spPr>
            <a:xfrm>
              <a:off x="0" y="-9525"/>
              <a:ext cx="2248424" cy="1074668"/>
            </a:xfrm>
            <a:prstGeom prst="rect">
              <a:avLst/>
            </a:prstGeom>
          </p:spPr>
          <p:txBody>
            <a:bodyPr lIns="50800" tIns="50800" rIns="50800" bIns="50800" rtlCol="0" anchor="ctr"/>
            <a:lstStyle/>
            <a:p>
              <a:pPr algn="ctr">
                <a:lnSpc>
                  <a:spcPts val="2880"/>
                </a:lnSpc>
              </a:pPr>
              <a:endParaRPr/>
            </a:p>
          </p:txBody>
        </p:sp>
      </p:grpSp>
      <p:sp>
        <p:nvSpPr>
          <p:cNvPr id="10" name="Freeform 10"/>
          <p:cNvSpPr/>
          <p:nvPr/>
        </p:nvSpPr>
        <p:spPr>
          <a:xfrm>
            <a:off x="348245" y="2095247"/>
            <a:ext cx="493891" cy="532889"/>
          </a:xfrm>
          <a:custGeom>
            <a:avLst/>
            <a:gdLst/>
            <a:ahLst/>
            <a:cxnLst/>
            <a:rect l="l" t="t" r="r" b="b"/>
            <a:pathLst>
              <a:path w="493891" h="532889">
                <a:moveTo>
                  <a:pt x="0" y="0"/>
                </a:moveTo>
                <a:lnTo>
                  <a:pt x="493891" y="0"/>
                </a:lnTo>
                <a:lnTo>
                  <a:pt x="493891" y="532889"/>
                </a:lnTo>
                <a:lnTo>
                  <a:pt x="0" y="532889"/>
                </a:lnTo>
                <a:lnTo>
                  <a:pt x="0" y="0"/>
                </a:lnTo>
                <a:close/>
              </a:path>
            </a:pathLst>
          </a:custGeom>
          <a:blipFill>
            <a:blip r:embed="rId3"/>
            <a:stretch>
              <a:fillRect l="-3948" r="-3948"/>
            </a:stretch>
          </a:blipFill>
        </p:spPr>
      </p:sp>
      <p:grpSp>
        <p:nvGrpSpPr>
          <p:cNvPr id="11" name="Group 11"/>
          <p:cNvGrpSpPr/>
          <p:nvPr/>
        </p:nvGrpSpPr>
        <p:grpSpPr>
          <a:xfrm>
            <a:off x="9119234" y="1914804"/>
            <a:ext cx="8956495" cy="4044217"/>
            <a:chOff x="0" y="0"/>
            <a:chExt cx="2358912" cy="1065143"/>
          </a:xfrm>
        </p:grpSpPr>
        <p:sp>
          <p:nvSpPr>
            <p:cNvPr id="12" name="Freeform 12"/>
            <p:cNvSpPr/>
            <p:nvPr/>
          </p:nvSpPr>
          <p:spPr>
            <a:xfrm>
              <a:off x="0" y="0"/>
              <a:ext cx="2358912" cy="1065144"/>
            </a:xfrm>
            <a:custGeom>
              <a:avLst/>
              <a:gdLst/>
              <a:ahLst/>
              <a:cxnLst/>
              <a:rect l="l" t="t" r="r" b="b"/>
              <a:pathLst>
                <a:path w="2358912" h="1065144">
                  <a:moveTo>
                    <a:pt x="0" y="0"/>
                  </a:moveTo>
                  <a:lnTo>
                    <a:pt x="2358912" y="0"/>
                  </a:lnTo>
                  <a:lnTo>
                    <a:pt x="2358912" y="1065144"/>
                  </a:lnTo>
                  <a:lnTo>
                    <a:pt x="0" y="1065144"/>
                  </a:lnTo>
                  <a:close/>
                </a:path>
              </a:pathLst>
            </a:custGeom>
            <a:solidFill>
              <a:srgbClr val="FFFFFF"/>
            </a:solidFill>
            <a:ln w="19050" cap="sq">
              <a:solidFill>
                <a:srgbClr val="000000"/>
              </a:solidFill>
              <a:prstDash val="solid"/>
              <a:miter/>
            </a:ln>
          </p:spPr>
        </p:sp>
        <p:sp>
          <p:nvSpPr>
            <p:cNvPr id="13" name="TextBox 13"/>
            <p:cNvSpPr txBox="1"/>
            <p:nvPr/>
          </p:nvSpPr>
          <p:spPr>
            <a:xfrm>
              <a:off x="0" y="-9525"/>
              <a:ext cx="2358912" cy="1074668"/>
            </a:xfrm>
            <a:prstGeom prst="rect">
              <a:avLst/>
            </a:prstGeom>
          </p:spPr>
          <p:txBody>
            <a:bodyPr lIns="50800" tIns="50800" rIns="50800" bIns="50800" rtlCol="0" anchor="ctr"/>
            <a:lstStyle/>
            <a:p>
              <a:pPr algn="ctr">
                <a:lnSpc>
                  <a:spcPts val="2880"/>
                </a:lnSpc>
              </a:pPr>
              <a:endParaRPr/>
            </a:p>
          </p:txBody>
        </p:sp>
      </p:grpSp>
      <p:sp>
        <p:nvSpPr>
          <p:cNvPr id="14" name="Freeform 14"/>
          <p:cNvSpPr/>
          <p:nvPr/>
        </p:nvSpPr>
        <p:spPr>
          <a:xfrm>
            <a:off x="9344911" y="2095247"/>
            <a:ext cx="511680" cy="532889"/>
          </a:xfrm>
          <a:custGeom>
            <a:avLst/>
            <a:gdLst/>
            <a:ahLst/>
            <a:cxnLst/>
            <a:rect l="l" t="t" r="r" b="b"/>
            <a:pathLst>
              <a:path w="511680" h="532889">
                <a:moveTo>
                  <a:pt x="0" y="0"/>
                </a:moveTo>
                <a:lnTo>
                  <a:pt x="511679" y="0"/>
                </a:lnTo>
                <a:lnTo>
                  <a:pt x="511679" y="532889"/>
                </a:lnTo>
                <a:lnTo>
                  <a:pt x="0" y="532889"/>
                </a:lnTo>
                <a:lnTo>
                  <a:pt x="0" y="0"/>
                </a:lnTo>
                <a:close/>
              </a:path>
            </a:pathLst>
          </a:custGeom>
          <a:blipFill>
            <a:blip r:embed="rId4"/>
            <a:stretch>
              <a:fillRect l="-2072" r="-2072"/>
            </a:stretch>
          </a:blipFill>
        </p:spPr>
      </p:sp>
      <p:sp>
        <p:nvSpPr>
          <p:cNvPr id="15" name="Freeform 15"/>
          <p:cNvSpPr/>
          <p:nvPr/>
        </p:nvSpPr>
        <p:spPr>
          <a:xfrm>
            <a:off x="5374162" y="6223609"/>
            <a:ext cx="12913838" cy="3867812"/>
          </a:xfrm>
          <a:custGeom>
            <a:avLst/>
            <a:gdLst/>
            <a:ahLst/>
            <a:cxnLst/>
            <a:rect l="l" t="t" r="r" b="b"/>
            <a:pathLst>
              <a:path w="12913838" h="3867812">
                <a:moveTo>
                  <a:pt x="0" y="0"/>
                </a:moveTo>
                <a:lnTo>
                  <a:pt x="12913838" y="0"/>
                </a:lnTo>
                <a:lnTo>
                  <a:pt x="12913838" y="3867812"/>
                </a:lnTo>
                <a:lnTo>
                  <a:pt x="0" y="3867812"/>
                </a:lnTo>
                <a:lnTo>
                  <a:pt x="0" y="0"/>
                </a:lnTo>
                <a:close/>
              </a:path>
            </a:pathLst>
          </a:custGeom>
          <a:blipFill>
            <a:blip r:embed="rId5"/>
            <a:stretch>
              <a:fillRect l="-3279"/>
            </a:stretch>
          </a:blipFill>
        </p:spPr>
      </p:sp>
      <p:grpSp>
        <p:nvGrpSpPr>
          <p:cNvPr id="16" name="Group 16"/>
          <p:cNvGrpSpPr/>
          <p:nvPr/>
        </p:nvGrpSpPr>
        <p:grpSpPr>
          <a:xfrm>
            <a:off x="363530" y="208583"/>
            <a:ext cx="2309154" cy="1438427"/>
            <a:chOff x="0" y="0"/>
            <a:chExt cx="3078872" cy="1917902"/>
          </a:xfrm>
        </p:grpSpPr>
        <p:sp>
          <p:nvSpPr>
            <p:cNvPr id="17" name="Freeform 17"/>
            <p:cNvSpPr/>
            <p:nvPr/>
          </p:nvSpPr>
          <p:spPr>
            <a:xfrm>
              <a:off x="0" y="0"/>
              <a:ext cx="3078872" cy="1917902"/>
            </a:xfrm>
            <a:custGeom>
              <a:avLst/>
              <a:gdLst/>
              <a:ahLst/>
              <a:cxnLst/>
              <a:rect l="l" t="t" r="r" b="b"/>
              <a:pathLst>
                <a:path w="3078872" h="1917902">
                  <a:moveTo>
                    <a:pt x="0" y="0"/>
                  </a:moveTo>
                  <a:lnTo>
                    <a:pt x="3078872" y="0"/>
                  </a:lnTo>
                  <a:lnTo>
                    <a:pt x="3078872" y="1917902"/>
                  </a:lnTo>
                  <a:lnTo>
                    <a:pt x="0" y="19179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TextBox 18"/>
            <p:cNvSpPr txBox="1"/>
            <p:nvPr/>
          </p:nvSpPr>
          <p:spPr>
            <a:xfrm>
              <a:off x="430673" y="484142"/>
              <a:ext cx="2217527" cy="930568"/>
            </a:xfrm>
            <a:prstGeom prst="rect">
              <a:avLst/>
            </a:prstGeom>
          </p:spPr>
          <p:txBody>
            <a:bodyPr lIns="0" tIns="0" rIns="0" bIns="0" rtlCol="0" anchor="t">
              <a:spAutoFit/>
            </a:bodyPr>
            <a:lstStyle/>
            <a:p>
              <a:pPr algn="ctr">
                <a:lnSpc>
                  <a:spcPts val="2719"/>
                </a:lnSpc>
              </a:pPr>
              <a:r>
                <a:rPr lang="en-US" sz="2266" b="1">
                  <a:solidFill>
                    <a:srgbClr val="000000"/>
                  </a:solidFill>
                  <a:latin typeface="Arial Bold"/>
                  <a:ea typeface="Arial Bold"/>
                  <a:cs typeface="Arial Bold"/>
                  <a:sym typeface="Arial Bold"/>
                </a:rPr>
                <a:t>Red Dev </a:t>
              </a:r>
            </a:p>
            <a:p>
              <a:pPr algn="ctr">
                <a:lnSpc>
                  <a:spcPts val="2719"/>
                </a:lnSpc>
              </a:pPr>
              <a:r>
                <a:rPr lang="en-US" sz="2266" b="1">
                  <a:solidFill>
                    <a:srgbClr val="000000"/>
                  </a:solidFill>
                  <a:latin typeface="Arial Bold"/>
                  <a:ea typeface="Arial Bold"/>
                  <a:cs typeface="Arial Bold"/>
                  <a:sym typeface="Arial Bold"/>
                </a:rPr>
                <a:t>Redemption</a:t>
              </a:r>
            </a:p>
          </p:txBody>
        </p:sp>
      </p:grpSp>
      <p:sp>
        <p:nvSpPr>
          <p:cNvPr id="19" name="TextBox 19"/>
          <p:cNvSpPr txBox="1"/>
          <p:nvPr/>
        </p:nvSpPr>
        <p:spPr>
          <a:xfrm>
            <a:off x="964736" y="2218561"/>
            <a:ext cx="2966926" cy="409575"/>
          </a:xfrm>
          <a:prstGeom prst="rect">
            <a:avLst/>
          </a:prstGeom>
        </p:spPr>
        <p:txBody>
          <a:bodyPr lIns="0" tIns="0" rIns="0" bIns="0" rtlCol="0" anchor="t">
            <a:spAutoFit/>
          </a:bodyPr>
          <a:lstStyle/>
          <a:p>
            <a:pPr algn="ctr">
              <a:lnSpc>
                <a:spcPts val="3120"/>
              </a:lnSpc>
            </a:pPr>
            <a:r>
              <a:rPr lang="en-US" sz="2600" b="1" u="sng">
                <a:solidFill>
                  <a:srgbClr val="000000"/>
                </a:solidFill>
                <a:latin typeface="Arial Bold"/>
                <a:ea typeface="Arial Bold"/>
                <a:cs typeface="Arial Bold"/>
                <a:sym typeface="Arial Bold"/>
              </a:rPr>
              <a:t>Proposed Solution </a:t>
            </a:r>
          </a:p>
        </p:txBody>
      </p:sp>
      <p:sp>
        <p:nvSpPr>
          <p:cNvPr id="20" name="TextBox 20"/>
          <p:cNvSpPr txBox="1"/>
          <p:nvPr/>
        </p:nvSpPr>
        <p:spPr>
          <a:xfrm>
            <a:off x="154658" y="2861284"/>
            <a:ext cx="8308532" cy="3219450"/>
          </a:xfrm>
          <a:prstGeom prst="rect">
            <a:avLst/>
          </a:prstGeom>
        </p:spPr>
        <p:txBody>
          <a:bodyPr lIns="0" tIns="0" rIns="0" bIns="0" rtlCol="0" anchor="t">
            <a:spAutoFit/>
          </a:bodyPr>
          <a:lstStyle/>
          <a:p>
            <a:pPr marL="388937" lvl="1" indent="-194469" algn="just">
              <a:lnSpc>
                <a:spcPts val="2161"/>
              </a:lnSpc>
              <a:spcBef>
                <a:spcPct val="0"/>
              </a:spcBef>
              <a:buFont typeface="Arial"/>
              <a:buChar char="•"/>
            </a:pPr>
            <a:r>
              <a:rPr lang="en-US" sz="1801">
                <a:solidFill>
                  <a:srgbClr val="000000"/>
                </a:solidFill>
                <a:latin typeface="Arimo"/>
                <a:ea typeface="Arimo"/>
                <a:cs typeface="Arimo"/>
                <a:sym typeface="Arimo"/>
              </a:rPr>
              <a:t>Real-time monitoring of train positions, schedules, and track occupancy.</a:t>
            </a:r>
          </a:p>
          <a:p>
            <a:pPr algn="just">
              <a:lnSpc>
                <a:spcPts val="2161"/>
              </a:lnSpc>
              <a:spcBef>
                <a:spcPct val="0"/>
              </a:spcBef>
            </a:pPr>
            <a:endParaRPr lang="en-US" sz="1801">
              <a:solidFill>
                <a:srgbClr val="000000"/>
              </a:solidFill>
              <a:latin typeface="Arimo"/>
              <a:ea typeface="Arimo"/>
              <a:cs typeface="Arimo"/>
              <a:sym typeface="Arimo"/>
            </a:endParaRPr>
          </a:p>
          <a:p>
            <a:pPr marL="388937" lvl="1" indent="-194469" algn="just">
              <a:lnSpc>
                <a:spcPts val="2161"/>
              </a:lnSpc>
              <a:spcBef>
                <a:spcPct val="0"/>
              </a:spcBef>
              <a:buFont typeface="Arial"/>
              <a:buChar char="•"/>
            </a:pPr>
            <a:r>
              <a:rPr lang="en-US" sz="1801">
                <a:solidFill>
                  <a:srgbClr val="000000"/>
                </a:solidFill>
                <a:latin typeface="Arimo"/>
                <a:ea typeface="Arimo"/>
                <a:cs typeface="Arimo"/>
                <a:sym typeface="Arimo"/>
              </a:rPr>
              <a:t>Predicts potential delays and congestion using AI/ML models.</a:t>
            </a:r>
          </a:p>
          <a:p>
            <a:pPr algn="just">
              <a:lnSpc>
                <a:spcPts val="2161"/>
              </a:lnSpc>
              <a:spcBef>
                <a:spcPct val="0"/>
              </a:spcBef>
            </a:pPr>
            <a:endParaRPr lang="en-US" sz="1801">
              <a:solidFill>
                <a:srgbClr val="000000"/>
              </a:solidFill>
              <a:latin typeface="Arimo"/>
              <a:ea typeface="Arimo"/>
              <a:cs typeface="Arimo"/>
              <a:sym typeface="Arimo"/>
            </a:endParaRPr>
          </a:p>
          <a:p>
            <a:pPr marL="388937" lvl="1" indent="-194469" algn="just">
              <a:lnSpc>
                <a:spcPts val="2161"/>
              </a:lnSpc>
              <a:spcBef>
                <a:spcPct val="0"/>
              </a:spcBef>
              <a:buFont typeface="Arial"/>
              <a:buChar char="•"/>
            </a:pPr>
            <a:r>
              <a:rPr lang="en-US" sz="1801">
                <a:solidFill>
                  <a:srgbClr val="000000"/>
                </a:solidFill>
                <a:latin typeface="Arimo"/>
                <a:ea typeface="Arimo"/>
                <a:cs typeface="Arimo"/>
                <a:sym typeface="Arimo"/>
              </a:rPr>
              <a:t>Optimizes train movements using combinatorial optimization &amp; reinforcement learning.</a:t>
            </a:r>
          </a:p>
          <a:p>
            <a:pPr algn="just">
              <a:lnSpc>
                <a:spcPts val="2161"/>
              </a:lnSpc>
              <a:spcBef>
                <a:spcPct val="0"/>
              </a:spcBef>
            </a:pPr>
            <a:endParaRPr lang="en-US" sz="1801">
              <a:solidFill>
                <a:srgbClr val="000000"/>
              </a:solidFill>
              <a:latin typeface="Arimo"/>
              <a:ea typeface="Arimo"/>
              <a:cs typeface="Arimo"/>
              <a:sym typeface="Arimo"/>
            </a:endParaRPr>
          </a:p>
          <a:p>
            <a:pPr marL="388937" lvl="1" indent="-194469" algn="just">
              <a:lnSpc>
                <a:spcPts val="2161"/>
              </a:lnSpc>
              <a:spcBef>
                <a:spcPct val="0"/>
              </a:spcBef>
              <a:buFont typeface="Arial"/>
              <a:buChar char="•"/>
            </a:pPr>
            <a:r>
              <a:rPr lang="en-US" sz="1801">
                <a:solidFill>
                  <a:srgbClr val="000000"/>
                </a:solidFill>
                <a:latin typeface="Arimo"/>
                <a:ea typeface="Arimo"/>
                <a:cs typeface="Arimo"/>
                <a:sym typeface="Arimo"/>
              </a:rPr>
              <a:t>Simulates recommended actions in a digital twin before execution.</a:t>
            </a:r>
          </a:p>
          <a:p>
            <a:pPr algn="just">
              <a:lnSpc>
                <a:spcPts val="2161"/>
              </a:lnSpc>
              <a:spcBef>
                <a:spcPct val="0"/>
              </a:spcBef>
            </a:pPr>
            <a:endParaRPr lang="en-US" sz="1801">
              <a:solidFill>
                <a:srgbClr val="000000"/>
              </a:solidFill>
              <a:latin typeface="Arimo"/>
              <a:ea typeface="Arimo"/>
              <a:cs typeface="Arimo"/>
              <a:sym typeface="Arimo"/>
            </a:endParaRPr>
          </a:p>
          <a:p>
            <a:pPr marL="388937" lvl="1" indent="-194469" algn="just">
              <a:lnSpc>
                <a:spcPts val="2161"/>
              </a:lnSpc>
              <a:spcBef>
                <a:spcPct val="0"/>
              </a:spcBef>
              <a:buFont typeface="Arial"/>
              <a:buChar char="•"/>
            </a:pPr>
            <a:r>
              <a:rPr lang="en-US" sz="1801">
                <a:solidFill>
                  <a:srgbClr val="000000"/>
                </a:solidFill>
                <a:latin typeface="Arimo"/>
                <a:ea typeface="Arimo"/>
                <a:cs typeface="Arimo"/>
                <a:sym typeface="Arimo"/>
              </a:rPr>
              <a:t>Provides actionable suggestions to traffic controllers via an intuitive dashboard.</a:t>
            </a:r>
          </a:p>
          <a:p>
            <a:pPr algn="just">
              <a:lnSpc>
                <a:spcPts val="2161"/>
              </a:lnSpc>
              <a:spcBef>
                <a:spcPct val="0"/>
              </a:spcBef>
            </a:pPr>
            <a:endParaRPr lang="en-US" sz="1801">
              <a:solidFill>
                <a:srgbClr val="000000"/>
              </a:solidFill>
              <a:latin typeface="Arimo"/>
              <a:ea typeface="Arimo"/>
              <a:cs typeface="Arimo"/>
              <a:sym typeface="Arimo"/>
            </a:endParaRPr>
          </a:p>
        </p:txBody>
      </p:sp>
      <p:sp>
        <p:nvSpPr>
          <p:cNvPr id="21" name="TextBox 21"/>
          <p:cNvSpPr txBox="1"/>
          <p:nvPr/>
        </p:nvSpPr>
        <p:spPr>
          <a:xfrm>
            <a:off x="9969120" y="2218561"/>
            <a:ext cx="4379616" cy="409575"/>
          </a:xfrm>
          <a:prstGeom prst="rect">
            <a:avLst/>
          </a:prstGeom>
        </p:spPr>
        <p:txBody>
          <a:bodyPr lIns="0" tIns="0" rIns="0" bIns="0" rtlCol="0" anchor="t">
            <a:spAutoFit/>
          </a:bodyPr>
          <a:lstStyle/>
          <a:p>
            <a:pPr algn="ctr">
              <a:lnSpc>
                <a:spcPts val="3120"/>
              </a:lnSpc>
            </a:pPr>
            <a:r>
              <a:rPr lang="en-US" sz="2600" b="1" u="sng">
                <a:solidFill>
                  <a:srgbClr val="000000"/>
                </a:solidFill>
                <a:latin typeface="Arial Bold"/>
                <a:ea typeface="Arial Bold"/>
                <a:cs typeface="Arial Bold"/>
                <a:sym typeface="Arial Bold"/>
              </a:rPr>
              <a:t>Innovation &amp; Uniqueness:</a:t>
            </a:r>
          </a:p>
        </p:txBody>
      </p:sp>
      <p:sp>
        <p:nvSpPr>
          <p:cNvPr id="22" name="TextBox 22"/>
          <p:cNvSpPr txBox="1"/>
          <p:nvPr/>
        </p:nvSpPr>
        <p:spPr>
          <a:xfrm>
            <a:off x="9119234" y="2861284"/>
            <a:ext cx="8716814" cy="2952750"/>
          </a:xfrm>
          <a:prstGeom prst="rect">
            <a:avLst/>
          </a:prstGeom>
        </p:spPr>
        <p:txBody>
          <a:bodyPr lIns="0" tIns="0" rIns="0" bIns="0" rtlCol="0" anchor="t">
            <a:spAutoFit/>
          </a:bodyPr>
          <a:lstStyle/>
          <a:p>
            <a:pPr marL="388937" lvl="1" indent="-194469" algn="just">
              <a:lnSpc>
                <a:spcPts val="2161"/>
              </a:lnSpc>
              <a:spcBef>
                <a:spcPct val="0"/>
              </a:spcBef>
              <a:buFont typeface="Arial"/>
              <a:buChar char="•"/>
            </a:pPr>
            <a:r>
              <a:rPr lang="en-US" sz="1801" b="1">
                <a:solidFill>
                  <a:srgbClr val="000000"/>
                </a:solidFill>
                <a:latin typeface="Arimo Bold"/>
                <a:ea typeface="Arimo Bold"/>
                <a:cs typeface="Arimo Bold"/>
                <a:sym typeface="Arimo Bold"/>
              </a:rPr>
              <a:t>Hybrid AI + Optimization:</a:t>
            </a:r>
            <a:r>
              <a:rPr lang="en-US" sz="1801">
                <a:solidFill>
                  <a:srgbClr val="000000"/>
                </a:solidFill>
                <a:latin typeface="Arimo"/>
                <a:ea typeface="Arimo"/>
                <a:cs typeface="Arimo"/>
                <a:sym typeface="Arimo"/>
              </a:rPr>
              <a:t> Combines ML predictions with scheduling algorithms.</a:t>
            </a:r>
          </a:p>
          <a:p>
            <a:pPr algn="just">
              <a:lnSpc>
                <a:spcPts val="2161"/>
              </a:lnSpc>
              <a:spcBef>
                <a:spcPct val="0"/>
              </a:spcBef>
            </a:pPr>
            <a:endParaRPr lang="en-US" sz="1801">
              <a:solidFill>
                <a:srgbClr val="000000"/>
              </a:solidFill>
              <a:latin typeface="Arimo"/>
              <a:ea typeface="Arimo"/>
              <a:cs typeface="Arimo"/>
              <a:sym typeface="Arimo"/>
            </a:endParaRPr>
          </a:p>
          <a:p>
            <a:pPr marL="388937" lvl="1" indent="-194469" algn="just">
              <a:lnSpc>
                <a:spcPts val="2161"/>
              </a:lnSpc>
              <a:spcBef>
                <a:spcPct val="0"/>
              </a:spcBef>
              <a:buFont typeface="Arial"/>
              <a:buChar char="•"/>
            </a:pPr>
            <a:r>
              <a:rPr lang="en-US" sz="1801" b="1">
                <a:solidFill>
                  <a:srgbClr val="000000"/>
                </a:solidFill>
                <a:latin typeface="Arimo Bold"/>
                <a:ea typeface="Arimo Bold"/>
                <a:cs typeface="Arimo Bold"/>
                <a:sym typeface="Arimo Bold"/>
              </a:rPr>
              <a:t>Digital Twin Integration:</a:t>
            </a:r>
            <a:r>
              <a:rPr lang="en-US" sz="1801">
                <a:solidFill>
                  <a:srgbClr val="000000"/>
                </a:solidFill>
                <a:latin typeface="Arimo"/>
                <a:ea typeface="Arimo"/>
                <a:cs typeface="Arimo"/>
                <a:sym typeface="Arimo"/>
              </a:rPr>
              <a:t> Validates decisions in a safe, simulated environment.</a:t>
            </a:r>
          </a:p>
          <a:p>
            <a:pPr algn="just">
              <a:lnSpc>
                <a:spcPts val="2161"/>
              </a:lnSpc>
              <a:spcBef>
                <a:spcPct val="0"/>
              </a:spcBef>
            </a:pPr>
            <a:endParaRPr lang="en-US" sz="1801">
              <a:solidFill>
                <a:srgbClr val="000000"/>
              </a:solidFill>
              <a:latin typeface="Arimo"/>
              <a:ea typeface="Arimo"/>
              <a:cs typeface="Arimo"/>
              <a:sym typeface="Arimo"/>
            </a:endParaRPr>
          </a:p>
          <a:p>
            <a:pPr marL="388937" lvl="1" indent="-194469" algn="just">
              <a:lnSpc>
                <a:spcPts val="2161"/>
              </a:lnSpc>
              <a:spcBef>
                <a:spcPct val="0"/>
              </a:spcBef>
              <a:buFont typeface="Arial"/>
              <a:buChar char="•"/>
            </a:pPr>
            <a:r>
              <a:rPr lang="en-US" sz="1801" b="1">
                <a:solidFill>
                  <a:srgbClr val="000000"/>
                </a:solidFill>
                <a:latin typeface="Arimo Bold"/>
                <a:ea typeface="Arimo Bold"/>
                <a:cs typeface="Arimo Bold"/>
                <a:sym typeface="Arimo Bold"/>
              </a:rPr>
              <a:t>Dynamic Prioritization:</a:t>
            </a:r>
            <a:r>
              <a:rPr lang="en-US" sz="1801">
                <a:solidFill>
                  <a:srgbClr val="000000"/>
                </a:solidFill>
                <a:latin typeface="Arimo"/>
                <a:ea typeface="Arimo"/>
                <a:cs typeface="Arimo"/>
                <a:sym typeface="Arimo"/>
              </a:rPr>
              <a:t> Balances train priorities (express, passenger, freight) in real-time.</a:t>
            </a:r>
          </a:p>
          <a:p>
            <a:pPr algn="just">
              <a:lnSpc>
                <a:spcPts val="2161"/>
              </a:lnSpc>
              <a:spcBef>
                <a:spcPct val="0"/>
              </a:spcBef>
            </a:pPr>
            <a:endParaRPr lang="en-US" sz="1801">
              <a:solidFill>
                <a:srgbClr val="000000"/>
              </a:solidFill>
              <a:latin typeface="Arimo"/>
              <a:ea typeface="Arimo"/>
              <a:cs typeface="Arimo"/>
              <a:sym typeface="Arimo"/>
            </a:endParaRPr>
          </a:p>
          <a:p>
            <a:pPr marL="388937" lvl="1" indent="-194469" algn="just">
              <a:lnSpc>
                <a:spcPts val="2161"/>
              </a:lnSpc>
              <a:spcBef>
                <a:spcPct val="0"/>
              </a:spcBef>
              <a:buFont typeface="Arial"/>
              <a:buChar char="•"/>
            </a:pPr>
            <a:r>
              <a:rPr lang="en-US" sz="1801" b="1">
                <a:solidFill>
                  <a:srgbClr val="000000"/>
                </a:solidFill>
                <a:latin typeface="Arimo Bold"/>
                <a:ea typeface="Arimo Bold"/>
                <a:cs typeface="Arimo Bold"/>
                <a:sym typeface="Arimo Bold"/>
              </a:rPr>
              <a:t>Resource Efficiency:</a:t>
            </a:r>
            <a:r>
              <a:rPr lang="en-US" sz="1801">
                <a:solidFill>
                  <a:srgbClr val="000000"/>
                </a:solidFill>
                <a:latin typeface="Arimo"/>
                <a:ea typeface="Arimo"/>
                <a:cs typeface="Arimo"/>
                <a:sym typeface="Arimo"/>
              </a:rPr>
              <a:t> Maximizes section throughput using existing infrastructure.</a:t>
            </a:r>
          </a:p>
          <a:p>
            <a:pPr algn="just">
              <a:lnSpc>
                <a:spcPts val="2161"/>
              </a:lnSpc>
              <a:spcBef>
                <a:spcPct val="0"/>
              </a:spcBef>
            </a:pPr>
            <a:endParaRPr lang="en-US" sz="1801">
              <a:solidFill>
                <a:srgbClr val="000000"/>
              </a:solidFill>
              <a:latin typeface="Arimo"/>
              <a:ea typeface="Arimo"/>
              <a:cs typeface="Arimo"/>
              <a:sym typeface="Arimo"/>
            </a:endParaRPr>
          </a:p>
          <a:p>
            <a:pPr marL="388937" lvl="1" indent="-194469" algn="just">
              <a:lnSpc>
                <a:spcPts val="2161"/>
              </a:lnSpc>
              <a:spcBef>
                <a:spcPct val="0"/>
              </a:spcBef>
              <a:buFont typeface="Arial"/>
              <a:buChar char="•"/>
            </a:pPr>
            <a:r>
              <a:rPr lang="en-US" sz="1801" b="1">
                <a:solidFill>
                  <a:srgbClr val="000000"/>
                </a:solidFill>
                <a:latin typeface="Arimo Bold"/>
                <a:ea typeface="Arimo Bold"/>
                <a:cs typeface="Arimo Bold"/>
                <a:sym typeface="Arimo Bold"/>
              </a:rPr>
              <a:t>Controller-Friendly:</a:t>
            </a:r>
            <a:r>
              <a:rPr lang="en-US" sz="1801">
                <a:solidFill>
                  <a:srgbClr val="000000"/>
                </a:solidFill>
                <a:latin typeface="Arimo"/>
                <a:ea typeface="Arimo"/>
                <a:cs typeface="Arimo"/>
                <a:sym typeface="Arimo"/>
              </a:rPr>
              <a:t> Supports human decision-making without replacing it.</a:t>
            </a:r>
          </a:p>
          <a:p>
            <a:pPr algn="just">
              <a:lnSpc>
                <a:spcPts val="2161"/>
              </a:lnSpc>
              <a:spcBef>
                <a:spcPct val="0"/>
              </a:spcBef>
            </a:pPr>
            <a:endParaRPr lang="en-US" sz="1801">
              <a:solidFill>
                <a:srgbClr val="000000"/>
              </a:solidFill>
              <a:latin typeface="Arimo"/>
              <a:ea typeface="Arimo"/>
              <a:cs typeface="Arimo"/>
              <a:sym typeface="Arimo"/>
            </a:endParaRPr>
          </a:p>
        </p:txBody>
      </p:sp>
      <p:sp>
        <p:nvSpPr>
          <p:cNvPr id="23" name="TextBox 23"/>
          <p:cNvSpPr txBox="1"/>
          <p:nvPr/>
        </p:nvSpPr>
        <p:spPr>
          <a:xfrm>
            <a:off x="587393" y="7224065"/>
            <a:ext cx="4786769" cy="1847850"/>
          </a:xfrm>
          <a:prstGeom prst="rect">
            <a:avLst/>
          </a:prstGeom>
        </p:spPr>
        <p:txBody>
          <a:bodyPr lIns="0" tIns="0" rIns="0" bIns="0" rtlCol="0" anchor="t">
            <a:spAutoFit/>
          </a:bodyPr>
          <a:lstStyle/>
          <a:p>
            <a:pPr algn="l">
              <a:lnSpc>
                <a:spcPts val="3600"/>
              </a:lnSpc>
            </a:pPr>
            <a:r>
              <a:rPr lang="en-US" sz="3000" b="1">
                <a:solidFill>
                  <a:srgbClr val="000000"/>
                </a:solidFill>
                <a:latin typeface="Arial Bold"/>
                <a:ea typeface="Arial Bold"/>
                <a:cs typeface="Arial Bold"/>
                <a:sym typeface="Arial Bold"/>
              </a:rPr>
              <a:t>AI-POWERED TRAIN TRAFFIC CONTROL SYSTEM:</a:t>
            </a:r>
            <a:r>
              <a:rPr lang="en-US" sz="3000">
                <a:solidFill>
                  <a:srgbClr val="000000"/>
                </a:solidFill>
                <a:latin typeface="Arial"/>
                <a:ea typeface="Arial"/>
                <a:cs typeface="Arial"/>
                <a:sym typeface="Arial"/>
              </a:rPr>
              <a:t> END TO END WORKFLOW</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 y="351382"/>
            <a:ext cx="16459200" cy="1714500"/>
            <a:chOff x="0" y="0"/>
            <a:chExt cx="21945600" cy="2286000"/>
          </a:xfrm>
        </p:grpSpPr>
        <p:sp>
          <p:nvSpPr>
            <p:cNvPr id="3" name="Freeform 3"/>
            <p:cNvSpPr/>
            <p:nvPr/>
          </p:nvSpPr>
          <p:spPr>
            <a:xfrm>
              <a:off x="0" y="0"/>
              <a:ext cx="21945600" cy="2286000"/>
            </a:xfrm>
            <a:custGeom>
              <a:avLst/>
              <a:gdLst/>
              <a:ahLst/>
              <a:cxnLst/>
              <a:rect l="l" t="t" r="r" b="b"/>
              <a:pathLst>
                <a:path w="21945600" h="2286000">
                  <a:moveTo>
                    <a:pt x="0" y="0"/>
                  </a:moveTo>
                  <a:lnTo>
                    <a:pt x="21945600" y="0"/>
                  </a:lnTo>
                  <a:lnTo>
                    <a:pt x="21945600" y="2286000"/>
                  </a:lnTo>
                  <a:lnTo>
                    <a:pt x="0" y="2286000"/>
                  </a:lnTo>
                  <a:close/>
                </a:path>
              </a:pathLst>
            </a:custGeom>
            <a:solidFill>
              <a:srgbClr val="000000">
                <a:alpha val="0"/>
              </a:srgbClr>
            </a:solidFill>
          </p:spPr>
        </p:sp>
        <p:sp>
          <p:nvSpPr>
            <p:cNvPr id="4" name="TextBox 4"/>
            <p:cNvSpPr txBox="1"/>
            <p:nvPr/>
          </p:nvSpPr>
          <p:spPr>
            <a:xfrm>
              <a:off x="0" y="-104775"/>
              <a:ext cx="21945600" cy="2390775"/>
            </a:xfrm>
            <a:prstGeom prst="rect">
              <a:avLst/>
            </a:prstGeom>
          </p:spPr>
          <p:txBody>
            <a:bodyPr lIns="0" tIns="0" rIns="0" bIns="0" rtlCol="0" anchor="ctr"/>
            <a:lstStyle/>
            <a:p>
              <a:pPr algn="ctr">
                <a:lnSpc>
                  <a:spcPts val="6480"/>
                </a:lnSpc>
              </a:pPr>
              <a:r>
                <a:rPr lang="en-US" sz="5400" b="1">
                  <a:solidFill>
                    <a:srgbClr val="000000"/>
                  </a:solidFill>
                  <a:latin typeface="Times New Roman Bold"/>
                  <a:ea typeface="Times New Roman Bold"/>
                  <a:cs typeface="Times New Roman Bold"/>
                  <a:sym typeface="Times New Roman Bold"/>
                </a:rPr>
                <a:t>TECHNICAL APPROACH</a:t>
              </a:r>
            </a:p>
          </p:txBody>
        </p:sp>
      </p:grpSp>
      <p:grpSp>
        <p:nvGrpSpPr>
          <p:cNvPr id="5" name="Group 5"/>
          <p:cNvGrpSpPr/>
          <p:nvPr/>
        </p:nvGrpSpPr>
        <p:grpSpPr>
          <a:xfrm>
            <a:off x="14762049" y="85645"/>
            <a:ext cx="3313680" cy="1684302"/>
            <a:chOff x="0" y="0"/>
            <a:chExt cx="4418240" cy="2245736"/>
          </a:xfrm>
        </p:grpSpPr>
        <p:sp>
          <p:nvSpPr>
            <p:cNvPr id="6" name="Freeform 6" descr="https://www.sih.gov.in/img1/SIH-Logo.png"/>
            <p:cNvSpPr/>
            <p:nvPr/>
          </p:nvSpPr>
          <p:spPr>
            <a:xfrm>
              <a:off x="0" y="0"/>
              <a:ext cx="4418203" cy="2245741"/>
            </a:xfrm>
            <a:custGeom>
              <a:avLst/>
              <a:gdLst/>
              <a:ahLst/>
              <a:cxnLst/>
              <a:rect l="l" t="t" r="r" b="b"/>
              <a:pathLst>
                <a:path w="4418203" h="2245741">
                  <a:moveTo>
                    <a:pt x="0" y="0"/>
                  </a:moveTo>
                  <a:lnTo>
                    <a:pt x="4418203" y="0"/>
                  </a:lnTo>
                  <a:lnTo>
                    <a:pt x="4418203" y="2245741"/>
                  </a:lnTo>
                  <a:lnTo>
                    <a:pt x="0" y="2245741"/>
                  </a:lnTo>
                  <a:lnTo>
                    <a:pt x="0" y="0"/>
                  </a:lnTo>
                  <a:close/>
                </a:path>
              </a:pathLst>
            </a:custGeom>
            <a:blipFill>
              <a:blip r:embed="rId2"/>
              <a:stretch>
                <a:fillRect/>
              </a:stretch>
            </a:blipFill>
          </p:spPr>
        </p:sp>
      </p:grpSp>
      <p:grpSp>
        <p:nvGrpSpPr>
          <p:cNvPr id="7" name="Group 7"/>
          <p:cNvGrpSpPr/>
          <p:nvPr/>
        </p:nvGrpSpPr>
        <p:grpSpPr>
          <a:xfrm>
            <a:off x="10980409" y="2480219"/>
            <a:ext cx="6980497" cy="4094998"/>
            <a:chOff x="0" y="0"/>
            <a:chExt cx="1838485" cy="1078518"/>
          </a:xfrm>
        </p:grpSpPr>
        <p:sp>
          <p:nvSpPr>
            <p:cNvPr id="8" name="Freeform 8"/>
            <p:cNvSpPr/>
            <p:nvPr/>
          </p:nvSpPr>
          <p:spPr>
            <a:xfrm>
              <a:off x="0" y="0"/>
              <a:ext cx="1838485" cy="1078518"/>
            </a:xfrm>
            <a:custGeom>
              <a:avLst/>
              <a:gdLst/>
              <a:ahLst/>
              <a:cxnLst/>
              <a:rect l="l" t="t" r="r" b="b"/>
              <a:pathLst>
                <a:path w="1838485" h="1078518">
                  <a:moveTo>
                    <a:pt x="0" y="0"/>
                  </a:moveTo>
                  <a:lnTo>
                    <a:pt x="1838485" y="0"/>
                  </a:lnTo>
                  <a:lnTo>
                    <a:pt x="1838485" y="1078518"/>
                  </a:lnTo>
                  <a:lnTo>
                    <a:pt x="0" y="1078518"/>
                  </a:lnTo>
                  <a:close/>
                </a:path>
              </a:pathLst>
            </a:custGeom>
            <a:solidFill>
              <a:srgbClr val="FFFFFF"/>
            </a:solidFill>
            <a:ln w="38100" cap="sq">
              <a:solidFill>
                <a:srgbClr val="000000"/>
              </a:solidFill>
              <a:prstDash val="solid"/>
              <a:miter/>
            </a:ln>
          </p:spPr>
        </p:sp>
        <p:sp>
          <p:nvSpPr>
            <p:cNvPr id="9" name="TextBox 9"/>
            <p:cNvSpPr txBox="1"/>
            <p:nvPr/>
          </p:nvSpPr>
          <p:spPr>
            <a:xfrm>
              <a:off x="0" y="-9525"/>
              <a:ext cx="1838485" cy="1088043"/>
            </a:xfrm>
            <a:prstGeom prst="rect">
              <a:avLst/>
            </a:prstGeom>
          </p:spPr>
          <p:txBody>
            <a:bodyPr lIns="50800" tIns="50800" rIns="50800" bIns="50800" rtlCol="0" anchor="ctr"/>
            <a:lstStyle/>
            <a:p>
              <a:pPr algn="ctr">
                <a:lnSpc>
                  <a:spcPts val="2880"/>
                </a:lnSpc>
              </a:pPr>
              <a:endParaRPr/>
            </a:p>
          </p:txBody>
        </p:sp>
      </p:grpSp>
      <p:sp>
        <p:nvSpPr>
          <p:cNvPr id="10" name="Freeform 10"/>
          <p:cNvSpPr/>
          <p:nvPr/>
        </p:nvSpPr>
        <p:spPr>
          <a:xfrm>
            <a:off x="13534224" y="5240623"/>
            <a:ext cx="1367341" cy="507914"/>
          </a:xfrm>
          <a:custGeom>
            <a:avLst/>
            <a:gdLst/>
            <a:ahLst/>
            <a:cxnLst/>
            <a:rect l="l" t="t" r="r" b="b"/>
            <a:pathLst>
              <a:path w="1367341" h="507914">
                <a:moveTo>
                  <a:pt x="0" y="0"/>
                </a:moveTo>
                <a:lnTo>
                  <a:pt x="1367342" y="0"/>
                </a:lnTo>
                <a:lnTo>
                  <a:pt x="1367342" y="507915"/>
                </a:lnTo>
                <a:lnTo>
                  <a:pt x="0" y="507915"/>
                </a:lnTo>
                <a:lnTo>
                  <a:pt x="0" y="0"/>
                </a:lnTo>
                <a:close/>
              </a:path>
            </a:pathLst>
          </a:custGeom>
          <a:blipFill>
            <a:blip r:embed="rId3"/>
            <a:stretch>
              <a:fillRect t="-306" b="-306"/>
            </a:stretch>
          </a:blipFill>
        </p:spPr>
      </p:sp>
      <p:sp>
        <p:nvSpPr>
          <p:cNvPr id="11" name="Freeform 11"/>
          <p:cNvSpPr/>
          <p:nvPr/>
        </p:nvSpPr>
        <p:spPr>
          <a:xfrm>
            <a:off x="13685390" y="2948371"/>
            <a:ext cx="2620180" cy="505963"/>
          </a:xfrm>
          <a:custGeom>
            <a:avLst/>
            <a:gdLst/>
            <a:ahLst/>
            <a:cxnLst/>
            <a:rect l="l" t="t" r="r" b="b"/>
            <a:pathLst>
              <a:path w="2620180" h="505963">
                <a:moveTo>
                  <a:pt x="0" y="0"/>
                </a:moveTo>
                <a:lnTo>
                  <a:pt x="2620179" y="0"/>
                </a:lnTo>
                <a:lnTo>
                  <a:pt x="2620179" y="505963"/>
                </a:lnTo>
                <a:lnTo>
                  <a:pt x="0" y="505963"/>
                </a:lnTo>
                <a:lnTo>
                  <a:pt x="0" y="0"/>
                </a:lnTo>
                <a:close/>
              </a:path>
            </a:pathLst>
          </a:custGeom>
          <a:blipFill>
            <a:blip r:embed="rId4"/>
            <a:stretch>
              <a:fillRect t="-306" b="-306"/>
            </a:stretch>
          </a:blipFill>
        </p:spPr>
      </p:sp>
      <p:sp>
        <p:nvSpPr>
          <p:cNvPr id="12" name="Freeform 12"/>
          <p:cNvSpPr/>
          <p:nvPr/>
        </p:nvSpPr>
        <p:spPr>
          <a:xfrm>
            <a:off x="16418889" y="2710160"/>
            <a:ext cx="1356754" cy="982385"/>
          </a:xfrm>
          <a:custGeom>
            <a:avLst/>
            <a:gdLst/>
            <a:ahLst/>
            <a:cxnLst/>
            <a:rect l="l" t="t" r="r" b="b"/>
            <a:pathLst>
              <a:path w="1356754" h="982385">
                <a:moveTo>
                  <a:pt x="0" y="0"/>
                </a:moveTo>
                <a:lnTo>
                  <a:pt x="1356754" y="0"/>
                </a:lnTo>
                <a:lnTo>
                  <a:pt x="1356754" y="982385"/>
                </a:lnTo>
                <a:lnTo>
                  <a:pt x="0" y="982385"/>
                </a:lnTo>
                <a:lnTo>
                  <a:pt x="0" y="0"/>
                </a:lnTo>
                <a:close/>
              </a:path>
            </a:pathLst>
          </a:custGeom>
          <a:blipFill>
            <a:blip r:embed="rId5"/>
            <a:stretch>
              <a:fillRect t="-306" b="-306"/>
            </a:stretch>
          </a:blipFill>
        </p:spPr>
      </p:sp>
      <p:sp>
        <p:nvSpPr>
          <p:cNvPr id="13" name="Freeform 13"/>
          <p:cNvSpPr/>
          <p:nvPr/>
        </p:nvSpPr>
        <p:spPr>
          <a:xfrm>
            <a:off x="12692484" y="3692545"/>
            <a:ext cx="1016916" cy="1021890"/>
          </a:xfrm>
          <a:custGeom>
            <a:avLst/>
            <a:gdLst/>
            <a:ahLst/>
            <a:cxnLst/>
            <a:rect l="l" t="t" r="r" b="b"/>
            <a:pathLst>
              <a:path w="1016916" h="1021890">
                <a:moveTo>
                  <a:pt x="0" y="0"/>
                </a:moveTo>
                <a:lnTo>
                  <a:pt x="1016916" y="0"/>
                </a:lnTo>
                <a:lnTo>
                  <a:pt x="1016916" y="1021890"/>
                </a:lnTo>
                <a:lnTo>
                  <a:pt x="0" y="1021890"/>
                </a:lnTo>
                <a:lnTo>
                  <a:pt x="0" y="0"/>
                </a:lnTo>
                <a:close/>
              </a:path>
            </a:pathLst>
          </a:custGeom>
          <a:blipFill>
            <a:blip r:embed="rId6"/>
            <a:stretch>
              <a:fillRect t="-306" b="-306"/>
            </a:stretch>
          </a:blipFill>
        </p:spPr>
      </p:sp>
      <p:sp>
        <p:nvSpPr>
          <p:cNvPr id="14" name="Freeform 14"/>
          <p:cNvSpPr/>
          <p:nvPr/>
        </p:nvSpPr>
        <p:spPr>
          <a:xfrm>
            <a:off x="16418889" y="5414145"/>
            <a:ext cx="1417589" cy="983524"/>
          </a:xfrm>
          <a:custGeom>
            <a:avLst/>
            <a:gdLst/>
            <a:ahLst/>
            <a:cxnLst/>
            <a:rect l="l" t="t" r="r" b="b"/>
            <a:pathLst>
              <a:path w="1417589" h="983524">
                <a:moveTo>
                  <a:pt x="0" y="0"/>
                </a:moveTo>
                <a:lnTo>
                  <a:pt x="1417589" y="0"/>
                </a:lnTo>
                <a:lnTo>
                  <a:pt x="1417589" y="983524"/>
                </a:lnTo>
                <a:lnTo>
                  <a:pt x="0" y="983524"/>
                </a:lnTo>
                <a:lnTo>
                  <a:pt x="0" y="0"/>
                </a:lnTo>
                <a:close/>
              </a:path>
            </a:pathLst>
          </a:custGeom>
          <a:blipFill>
            <a:blip r:embed="rId7"/>
            <a:stretch>
              <a:fillRect t="-306" b="-306"/>
            </a:stretch>
          </a:blipFill>
        </p:spPr>
      </p:sp>
      <p:sp>
        <p:nvSpPr>
          <p:cNvPr id="15" name="Freeform 15"/>
          <p:cNvSpPr/>
          <p:nvPr/>
        </p:nvSpPr>
        <p:spPr>
          <a:xfrm>
            <a:off x="11138449" y="2710160"/>
            <a:ext cx="1084318" cy="1056416"/>
          </a:xfrm>
          <a:custGeom>
            <a:avLst/>
            <a:gdLst/>
            <a:ahLst/>
            <a:cxnLst/>
            <a:rect l="l" t="t" r="r" b="b"/>
            <a:pathLst>
              <a:path w="1084318" h="1056416">
                <a:moveTo>
                  <a:pt x="0" y="0"/>
                </a:moveTo>
                <a:lnTo>
                  <a:pt x="1084318" y="0"/>
                </a:lnTo>
                <a:lnTo>
                  <a:pt x="1084318" y="1056416"/>
                </a:lnTo>
                <a:lnTo>
                  <a:pt x="0" y="1056416"/>
                </a:lnTo>
                <a:lnTo>
                  <a:pt x="0" y="0"/>
                </a:lnTo>
                <a:close/>
              </a:path>
            </a:pathLst>
          </a:custGeom>
          <a:blipFill>
            <a:blip r:embed="rId8"/>
            <a:stretch>
              <a:fillRect t="-306" b="-306"/>
            </a:stretch>
          </a:blipFill>
        </p:spPr>
      </p:sp>
      <p:sp>
        <p:nvSpPr>
          <p:cNvPr id="16" name="Freeform 16"/>
          <p:cNvSpPr/>
          <p:nvPr/>
        </p:nvSpPr>
        <p:spPr>
          <a:xfrm>
            <a:off x="14003790" y="3991494"/>
            <a:ext cx="1457863" cy="1011004"/>
          </a:xfrm>
          <a:custGeom>
            <a:avLst/>
            <a:gdLst/>
            <a:ahLst/>
            <a:cxnLst/>
            <a:rect l="l" t="t" r="r" b="b"/>
            <a:pathLst>
              <a:path w="1457863" h="1011004">
                <a:moveTo>
                  <a:pt x="0" y="0"/>
                </a:moveTo>
                <a:lnTo>
                  <a:pt x="1457863" y="0"/>
                </a:lnTo>
                <a:lnTo>
                  <a:pt x="1457863" y="1011004"/>
                </a:lnTo>
                <a:lnTo>
                  <a:pt x="0" y="1011004"/>
                </a:lnTo>
                <a:lnTo>
                  <a:pt x="0" y="0"/>
                </a:lnTo>
                <a:close/>
              </a:path>
            </a:pathLst>
          </a:custGeom>
          <a:blipFill>
            <a:blip r:embed="rId9"/>
            <a:stretch>
              <a:fillRect t="-306" b="-306"/>
            </a:stretch>
          </a:blipFill>
        </p:spPr>
      </p:sp>
      <p:sp>
        <p:nvSpPr>
          <p:cNvPr id="17" name="Freeform 17"/>
          <p:cNvSpPr/>
          <p:nvPr/>
        </p:nvSpPr>
        <p:spPr>
          <a:xfrm>
            <a:off x="14596243" y="5905907"/>
            <a:ext cx="1517323" cy="464898"/>
          </a:xfrm>
          <a:custGeom>
            <a:avLst/>
            <a:gdLst/>
            <a:ahLst/>
            <a:cxnLst/>
            <a:rect l="l" t="t" r="r" b="b"/>
            <a:pathLst>
              <a:path w="1517323" h="464898">
                <a:moveTo>
                  <a:pt x="0" y="0"/>
                </a:moveTo>
                <a:lnTo>
                  <a:pt x="1517324" y="0"/>
                </a:lnTo>
                <a:lnTo>
                  <a:pt x="1517324" y="464897"/>
                </a:lnTo>
                <a:lnTo>
                  <a:pt x="0" y="464897"/>
                </a:lnTo>
                <a:lnTo>
                  <a:pt x="0" y="0"/>
                </a:lnTo>
                <a:close/>
              </a:path>
            </a:pathLst>
          </a:custGeom>
          <a:blipFill>
            <a:blip r:embed="rId10"/>
            <a:stretch>
              <a:fillRect t="-306" b="-306"/>
            </a:stretch>
          </a:blipFill>
        </p:spPr>
      </p:sp>
      <p:sp>
        <p:nvSpPr>
          <p:cNvPr id="18" name="Freeform 18"/>
          <p:cNvSpPr/>
          <p:nvPr/>
        </p:nvSpPr>
        <p:spPr>
          <a:xfrm>
            <a:off x="12158559" y="2710160"/>
            <a:ext cx="1413511" cy="687685"/>
          </a:xfrm>
          <a:custGeom>
            <a:avLst/>
            <a:gdLst/>
            <a:ahLst/>
            <a:cxnLst/>
            <a:rect l="l" t="t" r="r" b="b"/>
            <a:pathLst>
              <a:path w="1413511" h="687685">
                <a:moveTo>
                  <a:pt x="0" y="0"/>
                </a:moveTo>
                <a:lnTo>
                  <a:pt x="1413511" y="0"/>
                </a:lnTo>
                <a:lnTo>
                  <a:pt x="1413511" y="687685"/>
                </a:lnTo>
                <a:lnTo>
                  <a:pt x="0" y="687685"/>
                </a:lnTo>
                <a:lnTo>
                  <a:pt x="0" y="0"/>
                </a:lnTo>
                <a:close/>
              </a:path>
            </a:pathLst>
          </a:custGeom>
          <a:blipFill>
            <a:blip r:embed="rId11"/>
            <a:stretch>
              <a:fillRect t="-306" b="-306"/>
            </a:stretch>
          </a:blipFill>
        </p:spPr>
      </p:sp>
      <p:sp>
        <p:nvSpPr>
          <p:cNvPr id="19" name="Freeform 19"/>
          <p:cNvSpPr/>
          <p:nvPr/>
        </p:nvSpPr>
        <p:spPr>
          <a:xfrm>
            <a:off x="15714740" y="4477343"/>
            <a:ext cx="2043777" cy="525155"/>
          </a:xfrm>
          <a:custGeom>
            <a:avLst/>
            <a:gdLst/>
            <a:ahLst/>
            <a:cxnLst/>
            <a:rect l="l" t="t" r="r" b="b"/>
            <a:pathLst>
              <a:path w="2043777" h="525155">
                <a:moveTo>
                  <a:pt x="0" y="0"/>
                </a:moveTo>
                <a:lnTo>
                  <a:pt x="2043777" y="0"/>
                </a:lnTo>
                <a:lnTo>
                  <a:pt x="2043777" y="525155"/>
                </a:lnTo>
                <a:lnTo>
                  <a:pt x="0" y="525155"/>
                </a:lnTo>
                <a:lnTo>
                  <a:pt x="0" y="0"/>
                </a:lnTo>
                <a:close/>
              </a:path>
            </a:pathLst>
          </a:custGeom>
          <a:blipFill>
            <a:blip r:embed="rId12"/>
            <a:stretch>
              <a:fillRect t="-306" b="-306"/>
            </a:stretch>
          </a:blipFill>
        </p:spPr>
      </p:sp>
      <p:sp>
        <p:nvSpPr>
          <p:cNvPr id="20" name="Freeform 20"/>
          <p:cNvSpPr/>
          <p:nvPr/>
        </p:nvSpPr>
        <p:spPr>
          <a:xfrm>
            <a:off x="11138449" y="5937329"/>
            <a:ext cx="2167591" cy="460340"/>
          </a:xfrm>
          <a:custGeom>
            <a:avLst/>
            <a:gdLst/>
            <a:ahLst/>
            <a:cxnLst/>
            <a:rect l="l" t="t" r="r" b="b"/>
            <a:pathLst>
              <a:path w="2167591" h="460340">
                <a:moveTo>
                  <a:pt x="0" y="0"/>
                </a:moveTo>
                <a:lnTo>
                  <a:pt x="2167590" y="0"/>
                </a:lnTo>
                <a:lnTo>
                  <a:pt x="2167590" y="460340"/>
                </a:lnTo>
                <a:lnTo>
                  <a:pt x="0" y="460340"/>
                </a:lnTo>
                <a:lnTo>
                  <a:pt x="0" y="0"/>
                </a:lnTo>
                <a:close/>
              </a:path>
            </a:pathLst>
          </a:custGeom>
          <a:blipFill>
            <a:blip r:embed="rId13"/>
            <a:stretch>
              <a:fillRect t="-306" b="-306"/>
            </a:stretch>
          </a:blipFill>
        </p:spPr>
      </p:sp>
      <p:sp>
        <p:nvSpPr>
          <p:cNvPr id="21" name="Freeform 21"/>
          <p:cNvSpPr/>
          <p:nvPr/>
        </p:nvSpPr>
        <p:spPr>
          <a:xfrm>
            <a:off x="15697614" y="3766576"/>
            <a:ext cx="2078029" cy="441474"/>
          </a:xfrm>
          <a:custGeom>
            <a:avLst/>
            <a:gdLst/>
            <a:ahLst/>
            <a:cxnLst/>
            <a:rect l="l" t="t" r="r" b="b"/>
            <a:pathLst>
              <a:path w="2078029" h="441474">
                <a:moveTo>
                  <a:pt x="0" y="0"/>
                </a:moveTo>
                <a:lnTo>
                  <a:pt x="2078029" y="0"/>
                </a:lnTo>
                <a:lnTo>
                  <a:pt x="2078029" y="441473"/>
                </a:lnTo>
                <a:lnTo>
                  <a:pt x="0" y="441473"/>
                </a:lnTo>
                <a:lnTo>
                  <a:pt x="0" y="0"/>
                </a:lnTo>
                <a:close/>
              </a:path>
            </a:pathLst>
          </a:custGeom>
          <a:blipFill>
            <a:blip r:embed="rId14"/>
            <a:stretch>
              <a:fillRect t="-306" b="-306"/>
            </a:stretch>
          </a:blipFill>
        </p:spPr>
      </p:sp>
      <p:sp>
        <p:nvSpPr>
          <p:cNvPr id="22" name="Freeform 22"/>
          <p:cNvSpPr/>
          <p:nvPr/>
        </p:nvSpPr>
        <p:spPr>
          <a:xfrm>
            <a:off x="11138449" y="5073161"/>
            <a:ext cx="2040221" cy="681967"/>
          </a:xfrm>
          <a:custGeom>
            <a:avLst/>
            <a:gdLst/>
            <a:ahLst/>
            <a:cxnLst/>
            <a:rect l="l" t="t" r="r" b="b"/>
            <a:pathLst>
              <a:path w="2040221" h="681967">
                <a:moveTo>
                  <a:pt x="0" y="0"/>
                </a:moveTo>
                <a:lnTo>
                  <a:pt x="2040220" y="0"/>
                </a:lnTo>
                <a:lnTo>
                  <a:pt x="2040220" y="681967"/>
                </a:lnTo>
                <a:lnTo>
                  <a:pt x="0" y="681967"/>
                </a:lnTo>
                <a:lnTo>
                  <a:pt x="0" y="0"/>
                </a:lnTo>
                <a:close/>
              </a:path>
            </a:pathLst>
          </a:custGeom>
          <a:blipFill>
            <a:blip r:embed="rId15"/>
            <a:stretch>
              <a:fillRect t="-306" b="-306"/>
            </a:stretch>
          </a:blipFill>
        </p:spPr>
      </p:sp>
      <p:sp>
        <p:nvSpPr>
          <p:cNvPr id="23" name="Freeform 23"/>
          <p:cNvSpPr/>
          <p:nvPr/>
        </p:nvSpPr>
        <p:spPr>
          <a:xfrm>
            <a:off x="11245115" y="3991494"/>
            <a:ext cx="977652" cy="971698"/>
          </a:xfrm>
          <a:custGeom>
            <a:avLst/>
            <a:gdLst/>
            <a:ahLst/>
            <a:cxnLst/>
            <a:rect l="l" t="t" r="r" b="b"/>
            <a:pathLst>
              <a:path w="977652" h="971698">
                <a:moveTo>
                  <a:pt x="0" y="0"/>
                </a:moveTo>
                <a:lnTo>
                  <a:pt x="977652" y="0"/>
                </a:lnTo>
                <a:lnTo>
                  <a:pt x="977652" y="971698"/>
                </a:lnTo>
                <a:lnTo>
                  <a:pt x="0" y="971698"/>
                </a:lnTo>
                <a:lnTo>
                  <a:pt x="0" y="0"/>
                </a:lnTo>
                <a:close/>
              </a:path>
            </a:pathLst>
          </a:custGeom>
          <a:blipFill>
            <a:blip r:embed="rId16"/>
            <a:stretch>
              <a:fillRect t="-306" b="-306"/>
            </a:stretch>
          </a:blipFill>
        </p:spPr>
      </p:sp>
      <p:sp>
        <p:nvSpPr>
          <p:cNvPr id="24" name="Freeform 24"/>
          <p:cNvSpPr/>
          <p:nvPr/>
        </p:nvSpPr>
        <p:spPr>
          <a:xfrm>
            <a:off x="363530" y="208583"/>
            <a:ext cx="2309154" cy="1438427"/>
          </a:xfrm>
          <a:custGeom>
            <a:avLst/>
            <a:gdLst/>
            <a:ahLst/>
            <a:cxnLst/>
            <a:rect l="l" t="t" r="r" b="b"/>
            <a:pathLst>
              <a:path w="2309154" h="1438427">
                <a:moveTo>
                  <a:pt x="0" y="0"/>
                </a:moveTo>
                <a:lnTo>
                  <a:pt x="2309155" y="0"/>
                </a:lnTo>
                <a:lnTo>
                  <a:pt x="2309155" y="1438427"/>
                </a:lnTo>
                <a:lnTo>
                  <a:pt x="0" y="14384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grpSp>
        <p:nvGrpSpPr>
          <p:cNvPr id="25" name="Group 25"/>
          <p:cNvGrpSpPr/>
          <p:nvPr/>
        </p:nvGrpSpPr>
        <p:grpSpPr>
          <a:xfrm>
            <a:off x="363530" y="2480219"/>
            <a:ext cx="10396971" cy="4094998"/>
            <a:chOff x="0" y="0"/>
            <a:chExt cx="2738297" cy="1078518"/>
          </a:xfrm>
        </p:grpSpPr>
        <p:sp>
          <p:nvSpPr>
            <p:cNvPr id="26" name="Freeform 26"/>
            <p:cNvSpPr/>
            <p:nvPr/>
          </p:nvSpPr>
          <p:spPr>
            <a:xfrm>
              <a:off x="0" y="0"/>
              <a:ext cx="2738297" cy="1078518"/>
            </a:xfrm>
            <a:custGeom>
              <a:avLst/>
              <a:gdLst/>
              <a:ahLst/>
              <a:cxnLst/>
              <a:rect l="l" t="t" r="r" b="b"/>
              <a:pathLst>
                <a:path w="2738297" h="1078518">
                  <a:moveTo>
                    <a:pt x="0" y="0"/>
                  </a:moveTo>
                  <a:lnTo>
                    <a:pt x="2738297" y="0"/>
                  </a:lnTo>
                  <a:lnTo>
                    <a:pt x="2738297" y="1078518"/>
                  </a:lnTo>
                  <a:lnTo>
                    <a:pt x="0" y="1078518"/>
                  </a:lnTo>
                  <a:close/>
                </a:path>
              </a:pathLst>
            </a:custGeom>
            <a:solidFill>
              <a:srgbClr val="FFFFFF"/>
            </a:solidFill>
            <a:ln w="38100" cap="sq">
              <a:solidFill>
                <a:srgbClr val="000000"/>
              </a:solidFill>
              <a:prstDash val="solid"/>
              <a:miter/>
            </a:ln>
          </p:spPr>
        </p:sp>
        <p:sp>
          <p:nvSpPr>
            <p:cNvPr id="27" name="TextBox 27"/>
            <p:cNvSpPr txBox="1"/>
            <p:nvPr/>
          </p:nvSpPr>
          <p:spPr>
            <a:xfrm>
              <a:off x="0" y="-9525"/>
              <a:ext cx="2738297" cy="1088043"/>
            </a:xfrm>
            <a:prstGeom prst="rect">
              <a:avLst/>
            </a:prstGeom>
          </p:spPr>
          <p:txBody>
            <a:bodyPr lIns="50800" tIns="50800" rIns="50800" bIns="50800" rtlCol="0" anchor="ctr"/>
            <a:lstStyle/>
            <a:p>
              <a:pPr algn="ctr">
                <a:lnSpc>
                  <a:spcPts val="2880"/>
                </a:lnSpc>
              </a:pPr>
              <a:endParaRPr/>
            </a:p>
          </p:txBody>
        </p:sp>
      </p:grpSp>
      <p:sp>
        <p:nvSpPr>
          <p:cNvPr id="28" name="Freeform 28"/>
          <p:cNvSpPr/>
          <p:nvPr/>
        </p:nvSpPr>
        <p:spPr>
          <a:xfrm>
            <a:off x="209511" y="6756192"/>
            <a:ext cx="12991431" cy="3247858"/>
          </a:xfrm>
          <a:custGeom>
            <a:avLst/>
            <a:gdLst/>
            <a:ahLst/>
            <a:cxnLst/>
            <a:rect l="l" t="t" r="r" b="b"/>
            <a:pathLst>
              <a:path w="12991431" h="3247858">
                <a:moveTo>
                  <a:pt x="0" y="0"/>
                </a:moveTo>
                <a:lnTo>
                  <a:pt x="12991431" y="0"/>
                </a:lnTo>
                <a:lnTo>
                  <a:pt x="12991431" y="3247858"/>
                </a:lnTo>
                <a:lnTo>
                  <a:pt x="0" y="3247858"/>
                </a:lnTo>
                <a:lnTo>
                  <a:pt x="0" y="0"/>
                </a:lnTo>
                <a:close/>
              </a:path>
            </a:pathLst>
          </a:custGeom>
          <a:blipFill>
            <a:blip r:embed="rId19"/>
            <a:stretch>
              <a:fillRect/>
            </a:stretch>
          </a:blipFill>
        </p:spPr>
      </p:sp>
      <p:sp>
        <p:nvSpPr>
          <p:cNvPr id="29" name="TextBox 29"/>
          <p:cNvSpPr txBox="1"/>
          <p:nvPr/>
        </p:nvSpPr>
        <p:spPr>
          <a:xfrm>
            <a:off x="469138" y="1819854"/>
            <a:ext cx="3815953" cy="514350"/>
          </a:xfrm>
          <a:prstGeom prst="rect">
            <a:avLst/>
          </a:prstGeom>
        </p:spPr>
        <p:txBody>
          <a:bodyPr lIns="0" tIns="0" rIns="0" bIns="0" rtlCol="0" anchor="t">
            <a:spAutoFit/>
          </a:bodyPr>
          <a:lstStyle/>
          <a:p>
            <a:pPr algn="ctr">
              <a:lnSpc>
                <a:spcPts val="3840"/>
              </a:lnSpc>
            </a:pPr>
            <a:r>
              <a:rPr lang="en-US" sz="3200" b="1" u="sng">
                <a:solidFill>
                  <a:srgbClr val="000000"/>
                </a:solidFill>
                <a:latin typeface="Arial Bold"/>
                <a:ea typeface="Arial Bold"/>
                <a:cs typeface="Arial Bold"/>
                <a:sym typeface="Arial Bold"/>
              </a:rPr>
              <a:t>Technologies used:</a:t>
            </a:r>
          </a:p>
        </p:txBody>
      </p:sp>
      <p:sp>
        <p:nvSpPr>
          <p:cNvPr id="30" name="TextBox 30"/>
          <p:cNvSpPr txBox="1"/>
          <p:nvPr/>
        </p:nvSpPr>
        <p:spPr>
          <a:xfrm>
            <a:off x="462297" y="2581761"/>
            <a:ext cx="10199437" cy="3834765"/>
          </a:xfrm>
          <a:prstGeom prst="rect">
            <a:avLst/>
          </a:prstGeom>
        </p:spPr>
        <p:txBody>
          <a:bodyPr lIns="0" tIns="0" rIns="0" bIns="0" rtlCol="0" anchor="t">
            <a:spAutoFit/>
          </a:bodyPr>
          <a:lstStyle/>
          <a:p>
            <a:pPr marL="345439" lvl="1" indent="-172720" algn="just">
              <a:lnSpc>
                <a:spcPts val="2399"/>
              </a:lnSpc>
              <a:buFont typeface="Arial"/>
              <a:buChar char="•"/>
            </a:pPr>
            <a:r>
              <a:rPr lang="en-US" sz="1599" b="1">
                <a:solidFill>
                  <a:srgbClr val="000000"/>
                </a:solidFill>
                <a:latin typeface="Arial Bold"/>
                <a:ea typeface="Arial Bold"/>
                <a:cs typeface="Arial Bold"/>
                <a:sym typeface="Arial Bold"/>
              </a:rPr>
              <a:t>Programming Languages: </a:t>
            </a:r>
            <a:r>
              <a:rPr lang="en-US" sz="1599">
                <a:solidFill>
                  <a:srgbClr val="000000"/>
                </a:solidFill>
                <a:latin typeface="Arial"/>
                <a:ea typeface="Arial"/>
                <a:cs typeface="Arial"/>
                <a:sym typeface="Arial"/>
              </a:rPr>
              <a:t>Python (AI, simulation, backend), JavaScript/TypeScript (frontend/dashboard)</a:t>
            </a:r>
          </a:p>
          <a:p>
            <a:pPr algn="just">
              <a:lnSpc>
                <a:spcPts val="2399"/>
              </a:lnSpc>
            </a:pPr>
            <a:endParaRPr lang="en-US" sz="1599">
              <a:solidFill>
                <a:srgbClr val="000000"/>
              </a:solidFill>
              <a:latin typeface="Arial"/>
              <a:ea typeface="Arial"/>
              <a:cs typeface="Arial"/>
              <a:sym typeface="Arial"/>
            </a:endParaRPr>
          </a:p>
          <a:p>
            <a:pPr marL="345439" lvl="1" indent="-172720" algn="just">
              <a:lnSpc>
                <a:spcPts val="2399"/>
              </a:lnSpc>
              <a:buFont typeface="Arial"/>
              <a:buChar char="•"/>
            </a:pPr>
            <a:r>
              <a:rPr lang="en-US" sz="1599" b="1">
                <a:solidFill>
                  <a:srgbClr val="000000"/>
                </a:solidFill>
                <a:latin typeface="Arial Bold"/>
                <a:ea typeface="Arial Bold"/>
                <a:cs typeface="Arial Bold"/>
                <a:sym typeface="Arial Bold"/>
              </a:rPr>
              <a:t>AI &amp; ML: Scikit-learn, </a:t>
            </a:r>
            <a:r>
              <a:rPr lang="en-US" sz="1599">
                <a:solidFill>
                  <a:srgbClr val="000000"/>
                </a:solidFill>
                <a:latin typeface="Arial"/>
                <a:ea typeface="Arial"/>
                <a:cs typeface="Arial"/>
                <a:sym typeface="Arial"/>
              </a:rPr>
              <a:t>TensorFlow/PyTorch (predictions &amp; reinforcement learning), Prophet/ARIMA (delay forecasting), NetworkX (railway network modeling)</a:t>
            </a:r>
          </a:p>
          <a:p>
            <a:pPr algn="just">
              <a:lnSpc>
                <a:spcPts val="2399"/>
              </a:lnSpc>
            </a:pPr>
            <a:endParaRPr lang="en-US" sz="1599">
              <a:solidFill>
                <a:srgbClr val="000000"/>
              </a:solidFill>
              <a:latin typeface="Arial"/>
              <a:ea typeface="Arial"/>
              <a:cs typeface="Arial"/>
              <a:sym typeface="Arial"/>
            </a:endParaRPr>
          </a:p>
          <a:p>
            <a:pPr marL="345439" lvl="1" indent="-172720" algn="just">
              <a:lnSpc>
                <a:spcPts val="2399"/>
              </a:lnSpc>
              <a:buFont typeface="Arial"/>
              <a:buChar char="•"/>
            </a:pPr>
            <a:r>
              <a:rPr lang="en-US" sz="1599" b="1">
                <a:solidFill>
                  <a:srgbClr val="000000"/>
                </a:solidFill>
                <a:latin typeface="Arial Bold"/>
                <a:ea typeface="Arial Bold"/>
                <a:cs typeface="Arial Bold"/>
                <a:sym typeface="Arial Bold"/>
              </a:rPr>
              <a:t>Optimization &amp; Simulation: </a:t>
            </a:r>
            <a:r>
              <a:rPr lang="en-US" sz="1599">
                <a:solidFill>
                  <a:srgbClr val="000000"/>
                </a:solidFill>
                <a:latin typeface="Arial"/>
                <a:ea typeface="Arial"/>
                <a:cs typeface="Arial"/>
                <a:sym typeface="Arial"/>
              </a:rPr>
              <a:t>SimPy (train movement simulation), PuLP/OR-Tools (schedule optimization), DEAP (heuristic optimization), Matplotlib/Plotly (visualization)</a:t>
            </a:r>
          </a:p>
          <a:p>
            <a:pPr algn="just">
              <a:lnSpc>
                <a:spcPts val="2399"/>
              </a:lnSpc>
            </a:pPr>
            <a:endParaRPr lang="en-US" sz="1599">
              <a:solidFill>
                <a:srgbClr val="000000"/>
              </a:solidFill>
              <a:latin typeface="Arial"/>
              <a:ea typeface="Arial"/>
              <a:cs typeface="Arial"/>
              <a:sym typeface="Arial"/>
            </a:endParaRPr>
          </a:p>
          <a:p>
            <a:pPr marL="345439" lvl="1" indent="-172720" algn="just">
              <a:lnSpc>
                <a:spcPts val="2399"/>
              </a:lnSpc>
              <a:buFont typeface="Arial"/>
              <a:buChar char="•"/>
            </a:pPr>
            <a:r>
              <a:rPr lang="en-US" sz="1599" b="1">
                <a:solidFill>
                  <a:srgbClr val="000000"/>
                </a:solidFill>
                <a:latin typeface="Arial Bold"/>
                <a:ea typeface="Arial Bold"/>
                <a:cs typeface="Arial Bold"/>
                <a:sym typeface="Arial Bold"/>
              </a:rPr>
              <a:t>Database &amp; Data Handling: </a:t>
            </a:r>
            <a:r>
              <a:rPr lang="en-US" sz="1599">
                <a:solidFill>
                  <a:srgbClr val="000000"/>
                </a:solidFill>
                <a:latin typeface="Arial"/>
                <a:ea typeface="Arial"/>
                <a:cs typeface="Arial"/>
                <a:sym typeface="Arial"/>
              </a:rPr>
              <a:t>SQLite/PostgreSQL (store schedules &amp; positions), CSV/JSON (prototyping)</a:t>
            </a:r>
          </a:p>
          <a:p>
            <a:pPr algn="just">
              <a:lnSpc>
                <a:spcPts val="2399"/>
              </a:lnSpc>
            </a:pPr>
            <a:endParaRPr lang="en-US" sz="1599">
              <a:solidFill>
                <a:srgbClr val="000000"/>
              </a:solidFill>
              <a:latin typeface="Arial"/>
              <a:ea typeface="Arial"/>
              <a:cs typeface="Arial"/>
              <a:sym typeface="Arial"/>
            </a:endParaRPr>
          </a:p>
          <a:p>
            <a:pPr marL="345439" lvl="1" indent="-172720" algn="just">
              <a:lnSpc>
                <a:spcPts val="2399"/>
              </a:lnSpc>
              <a:buFont typeface="Arial"/>
              <a:buChar char="•"/>
            </a:pPr>
            <a:r>
              <a:rPr lang="en-US" sz="1599" b="1">
                <a:solidFill>
                  <a:srgbClr val="000000"/>
                </a:solidFill>
                <a:latin typeface="Arial Bold"/>
                <a:ea typeface="Arial Bold"/>
                <a:cs typeface="Arial Bold"/>
                <a:sym typeface="Arial Bold"/>
              </a:rPr>
              <a:t>Web &amp; Dashboard: </a:t>
            </a:r>
            <a:r>
              <a:rPr lang="en-US" sz="1599">
                <a:solidFill>
                  <a:srgbClr val="000000"/>
                </a:solidFill>
                <a:latin typeface="Arial"/>
                <a:ea typeface="Arial"/>
                <a:cs typeface="Arial"/>
                <a:sym typeface="Arial"/>
              </a:rPr>
              <a:t>React/Next.js (dashboard), D3.js/Chart.js/Plotly (charts), FastAPI/Flask (API for predictions)</a:t>
            </a:r>
          </a:p>
          <a:p>
            <a:pPr algn="just">
              <a:lnSpc>
                <a:spcPts val="2399"/>
              </a:lnSpc>
            </a:pPr>
            <a:endParaRPr lang="en-US" sz="1599">
              <a:solidFill>
                <a:srgbClr val="000000"/>
              </a:solidFill>
              <a:latin typeface="Arial"/>
              <a:ea typeface="Arial"/>
              <a:cs typeface="Arial"/>
              <a:sym typeface="Arial"/>
            </a:endParaRPr>
          </a:p>
        </p:txBody>
      </p:sp>
      <p:sp>
        <p:nvSpPr>
          <p:cNvPr id="31" name="TextBox 31"/>
          <p:cNvSpPr txBox="1"/>
          <p:nvPr/>
        </p:nvSpPr>
        <p:spPr>
          <a:xfrm>
            <a:off x="686535" y="566927"/>
            <a:ext cx="1663146" cy="702689"/>
          </a:xfrm>
          <a:prstGeom prst="rect">
            <a:avLst/>
          </a:prstGeom>
        </p:spPr>
        <p:txBody>
          <a:bodyPr lIns="0" tIns="0" rIns="0" bIns="0" rtlCol="0" anchor="t">
            <a:spAutoFit/>
          </a:bodyPr>
          <a:lstStyle/>
          <a:p>
            <a:pPr algn="ctr">
              <a:lnSpc>
                <a:spcPts val="2719"/>
              </a:lnSpc>
            </a:pPr>
            <a:r>
              <a:rPr lang="en-US" sz="2266" b="1">
                <a:solidFill>
                  <a:srgbClr val="000000"/>
                </a:solidFill>
                <a:latin typeface="Arial Bold"/>
                <a:ea typeface="Arial Bold"/>
                <a:cs typeface="Arial Bold"/>
                <a:sym typeface="Arial Bold"/>
              </a:rPr>
              <a:t>Red Dev </a:t>
            </a:r>
          </a:p>
          <a:p>
            <a:pPr algn="ctr">
              <a:lnSpc>
                <a:spcPts val="2719"/>
              </a:lnSpc>
            </a:pPr>
            <a:r>
              <a:rPr lang="en-US" sz="2266" b="1">
                <a:solidFill>
                  <a:srgbClr val="000000"/>
                </a:solidFill>
                <a:latin typeface="Arial Bold"/>
                <a:ea typeface="Arial Bold"/>
                <a:cs typeface="Arial Bold"/>
                <a:sym typeface="Arial Bold"/>
              </a:rPr>
              <a:t>Redemption</a:t>
            </a:r>
          </a:p>
        </p:txBody>
      </p:sp>
      <p:sp>
        <p:nvSpPr>
          <p:cNvPr id="32" name="TextBox 32"/>
          <p:cNvSpPr txBox="1"/>
          <p:nvPr/>
        </p:nvSpPr>
        <p:spPr>
          <a:xfrm>
            <a:off x="13323895" y="6975267"/>
            <a:ext cx="4275516" cy="1847850"/>
          </a:xfrm>
          <a:prstGeom prst="rect">
            <a:avLst/>
          </a:prstGeom>
        </p:spPr>
        <p:txBody>
          <a:bodyPr lIns="0" tIns="0" rIns="0" bIns="0" rtlCol="0" anchor="t">
            <a:spAutoFit/>
          </a:bodyPr>
          <a:lstStyle/>
          <a:p>
            <a:pPr algn="l">
              <a:lnSpc>
                <a:spcPts val="3600"/>
              </a:lnSpc>
            </a:pPr>
            <a:r>
              <a:rPr lang="en-US" sz="3000" b="1">
                <a:solidFill>
                  <a:srgbClr val="000000"/>
                </a:solidFill>
                <a:latin typeface="Arial Bold"/>
                <a:ea typeface="Arial Bold"/>
                <a:cs typeface="Arial Bold"/>
                <a:sym typeface="Arial Bold"/>
              </a:rPr>
              <a:t>Real-Time Rail Control:</a:t>
            </a:r>
            <a:r>
              <a:rPr lang="en-US" sz="3000">
                <a:solidFill>
                  <a:srgbClr val="000000"/>
                </a:solidFill>
                <a:latin typeface="Arial"/>
                <a:ea typeface="Arial"/>
                <a:cs typeface="Arial"/>
                <a:sym typeface="Arial"/>
              </a:rPr>
              <a:t> The Technologies Used in each stage</a:t>
            </a:r>
          </a:p>
          <a:p>
            <a:pPr algn="l">
              <a:lnSpc>
                <a:spcPts val="3600"/>
              </a:lnSpc>
            </a:pPr>
            <a:endParaRPr lang="en-US" sz="3000">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5776" y="241213"/>
            <a:ext cx="16459200" cy="1714500"/>
            <a:chOff x="0" y="0"/>
            <a:chExt cx="21945600" cy="2286000"/>
          </a:xfrm>
        </p:grpSpPr>
        <p:sp>
          <p:nvSpPr>
            <p:cNvPr id="3" name="Freeform 3"/>
            <p:cNvSpPr/>
            <p:nvPr/>
          </p:nvSpPr>
          <p:spPr>
            <a:xfrm>
              <a:off x="0" y="0"/>
              <a:ext cx="21945600" cy="2286000"/>
            </a:xfrm>
            <a:custGeom>
              <a:avLst/>
              <a:gdLst/>
              <a:ahLst/>
              <a:cxnLst/>
              <a:rect l="l" t="t" r="r" b="b"/>
              <a:pathLst>
                <a:path w="21945600" h="2286000">
                  <a:moveTo>
                    <a:pt x="0" y="0"/>
                  </a:moveTo>
                  <a:lnTo>
                    <a:pt x="21945600" y="0"/>
                  </a:lnTo>
                  <a:lnTo>
                    <a:pt x="21945600" y="2286000"/>
                  </a:lnTo>
                  <a:lnTo>
                    <a:pt x="0" y="2286000"/>
                  </a:lnTo>
                  <a:close/>
                </a:path>
              </a:pathLst>
            </a:custGeom>
            <a:solidFill>
              <a:srgbClr val="000000">
                <a:alpha val="0"/>
              </a:srgbClr>
            </a:solidFill>
          </p:spPr>
        </p:sp>
        <p:sp>
          <p:nvSpPr>
            <p:cNvPr id="4" name="TextBox 4"/>
            <p:cNvSpPr txBox="1"/>
            <p:nvPr/>
          </p:nvSpPr>
          <p:spPr>
            <a:xfrm>
              <a:off x="0" y="-104775"/>
              <a:ext cx="21945600" cy="2390775"/>
            </a:xfrm>
            <a:prstGeom prst="rect">
              <a:avLst/>
            </a:prstGeom>
          </p:spPr>
          <p:txBody>
            <a:bodyPr lIns="0" tIns="0" rIns="0" bIns="0" rtlCol="0" anchor="ctr"/>
            <a:lstStyle/>
            <a:p>
              <a:pPr algn="ctr">
                <a:lnSpc>
                  <a:spcPts val="6480"/>
                </a:lnSpc>
              </a:pPr>
              <a:r>
                <a:rPr lang="en-US" sz="5400" b="1">
                  <a:solidFill>
                    <a:srgbClr val="000000"/>
                  </a:solidFill>
                  <a:latin typeface="Times New Roman Bold"/>
                  <a:ea typeface="Times New Roman Bold"/>
                  <a:cs typeface="Times New Roman Bold"/>
                  <a:sym typeface="Times New Roman Bold"/>
                </a:rPr>
                <a:t>FEASIBILITY AND VIABILITY</a:t>
              </a:r>
            </a:p>
          </p:txBody>
        </p:sp>
      </p:grpSp>
      <p:grpSp>
        <p:nvGrpSpPr>
          <p:cNvPr id="5" name="Group 5"/>
          <p:cNvGrpSpPr/>
          <p:nvPr/>
        </p:nvGrpSpPr>
        <p:grpSpPr>
          <a:xfrm>
            <a:off x="14762049" y="85645"/>
            <a:ext cx="3313680" cy="1684302"/>
            <a:chOff x="0" y="0"/>
            <a:chExt cx="4418240" cy="2245736"/>
          </a:xfrm>
        </p:grpSpPr>
        <p:sp>
          <p:nvSpPr>
            <p:cNvPr id="6" name="Freeform 6" descr="https://www.sih.gov.in/img1/SIH-Logo.png"/>
            <p:cNvSpPr/>
            <p:nvPr/>
          </p:nvSpPr>
          <p:spPr>
            <a:xfrm>
              <a:off x="0" y="0"/>
              <a:ext cx="4418203" cy="2245741"/>
            </a:xfrm>
            <a:custGeom>
              <a:avLst/>
              <a:gdLst/>
              <a:ahLst/>
              <a:cxnLst/>
              <a:rect l="l" t="t" r="r" b="b"/>
              <a:pathLst>
                <a:path w="4418203" h="2245741">
                  <a:moveTo>
                    <a:pt x="0" y="0"/>
                  </a:moveTo>
                  <a:lnTo>
                    <a:pt x="4418203" y="0"/>
                  </a:lnTo>
                  <a:lnTo>
                    <a:pt x="4418203" y="2245741"/>
                  </a:lnTo>
                  <a:lnTo>
                    <a:pt x="0" y="2245741"/>
                  </a:lnTo>
                  <a:lnTo>
                    <a:pt x="0" y="0"/>
                  </a:lnTo>
                  <a:close/>
                </a:path>
              </a:pathLst>
            </a:custGeom>
            <a:blipFill>
              <a:blip r:embed="rId2"/>
              <a:stretch>
                <a:fillRect/>
              </a:stretch>
            </a:blipFill>
          </p:spPr>
        </p:sp>
      </p:grpSp>
      <p:grpSp>
        <p:nvGrpSpPr>
          <p:cNvPr id="7" name="Group 7"/>
          <p:cNvGrpSpPr/>
          <p:nvPr/>
        </p:nvGrpSpPr>
        <p:grpSpPr>
          <a:xfrm>
            <a:off x="9144000" y="2530600"/>
            <a:ext cx="8385054" cy="3739378"/>
            <a:chOff x="0" y="0"/>
            <a:chExt cx="2208409" cy="984857"/>
          </a:xfrm>
        </p:grpSpPr>
        <p:sp>
          <p:nvSpPr>
            <p:cNvPr id="8" name="Freeform 8"/>
            <p:cNvSpPr/>
            <p:nvPr/>
          </p:nvSpPr>
          <p:spPr>
            <a:xfrm>
              <a:off x="0" y="0"/>
              <a:ext cx="2208409" cy="984857"/>
            </a:xfrm>
            <a:custGeom>
              <a:avLst/>
              <a:gdLst/>
              <a:ahLst/>
              <a:cxnLst/>
              <a:rect l="l" t="t" r="r" b="b"/>
              <a:pathLst>
                <a:path w="2208409" h="984857">
                  <a:moveTo>
                    <a:pt x="46742" y="0"/>
                  </a:moveTo>
                  <a:lnTo>
                    <a:pt x="2161667" y="0"/>
                  </a:lnTo>
                  <a:cubicBezTo>
                    <a:pt x="2187482" y="0"/>
                    <a:pt x="2208409" y="20927"/>
                    <a:pt x="2208409" y="46742"/>
                  </a:cubicBezTo>
                  <a:lnTo>
                    <a:pt x="2208409" y="938115"/>
                  </a:lnTo>
                  <a:cubicBezTo>
                    <a:pt x="2208409" y="963930"/>
                    <a:pt x="2187482" y="984857"/>
                    <a:pt x="2161667" y="984857"/>
                  </a:cubicBezTo>
                  <a:lnTo>
                    <a:pt x="46742" y="984857"/>
                  </a:lnTo>
                  <a:cubicBezTo>
                    <a:pt x="20927" y="984857"/>
                    <a:pt x="0" y="963930"/>
                    <a:pt x="0" y="938115"/>
                  </a:cubicBezTo>
                  <a:lnTo>
                    <a:pt x="0" y="46742"/>
                  </a:lnTo>
                  <a:cubicBezTo>
                    <a:pt x="0" y="20927"/>
                    <a:pt x="20927" y="0"/>
                    <a:pt x="46742" y="0"/>
                  </a:cubicBezTo>
                  <a:close/>
                </a:path>
              </a:pathLst>
            </a:custGeom>
            <a:solidFill>
              <a:srgbClr val="A2FFC4"/>
            </a:solidFill>
          </p:spPr>
        </p:sp>
        <p:sp>
          <p:nvSpPr>
            <p:cNvPr id="9" name="TextBox 9"/>
            <p:cNvSpPr txBox="1"/>
            <p:nvPr/>
          </p:nvSpPr>
          <p:spPr>
            <a:xfrm>
              <a:off x="0" y="-9525"/>
              <a:ext cx="2208409" cy="994382"/>
            </a:xfrm>
            <a:prstGeom prst="rect">
              <a:avLst/>
            </a:prstGeom>
          </p:spPr>
          <p:txBody>
            <a:bodyPr lIns="50800" tIns="50800" rIns="50800" bIns="50800" rtlCol="0" anchor="ctr"/>
            <a:lstStyle/>
            <a:p>
              <a:pPr algn="ctr">
                <a:lnSpc>
                  <a:spcPts val="2880"/>
                </a:lnSpc>
              </a:pPr>
              <a:endParaRPr/>
            </a:p>
          </p:txBody>
        </p:sp>
      </p:grpSp>
      <p:sp>
        <p:nvSpPr>
          <p:cNvPr id="10" name="TextBox 10"/>
          <p:cNvSpPr txBox="1"/>
          <p:nvPr/>
        </p:nvSpPr>
        <p:spPr>
          <a:xfrm>
            <a:off x="10259985" y="2789620"/>
            <a:ext cx="6393525" cy="371475"/>
          </a:xfrm>
          <a:prstGeom prst="rect">
            <a:avLst/>
          </a:prstGeom>
        </p:spPr>
        <p:txBody>
          <a:bodyPr lIns="0" tIns="0" rIns="0" bIns="0" rtlCol="0" anchor="t">
            <a:spAutoFit/>
          </a:bodyPr>
          <a:lstStyle/>
          <a:p>
            <a:pPr algn="just">
              <a:lnSpc>
                <a:spcPts val="2880"/>
              </a:lnSpc>
            </a:pPr>
            <a:r>
              <a:rPr lang="en-US" sz="2400" b="1">
                <a:solidFill>
                  <a:srgbClr val="000000"/>
                </a:solidFill>
                <a:latin typeface="Arial Bold"/>
                <a:ea typeface="Arial Bold"/>
                <a:cs typeface="Arial Bold"/>
                <a:sym typeface="Arial Bold"/>
              </a:rPr>
              <a:t>Supporting Facts for Feasibility &amp; Viability</a:t>
            </a:r>
          </a:p>
        </p:txBody>
      </p:sp>
      <p:sp>
        <p:nvSpPr>
          <p:cNvPr id="11" name="Freeform 11"/>
          <p:cNvSpPr/>
          <p:nvPr/>
        </p:nvSpPr>
        <p:spPr>
          <a:xfrm>
            <a:off x="9708079" y="2799145"/>
            <a:ext cx="431880" cy="328229"/>
          </a:xfrm>
          <a:custGeom>
            <a:avLst/>
            <a:gdLst/>
            <a:ahLst/>
            <a:cxnLst/>
            <a:rect l="l" t="t" r="r" b="b"/>
            <a:pathLst>
              <a:path w="431880" h="328229">
                <a:moveTo>
                  <a:pt x="0" y="0"/>
                </a:moveTo>
                <a:lnTo>
                  <a:pt x="431879" y="0"/>
                </a:lnTo>
                <a:lnTo>
                  <a:pt x="431879" y="328228"/>
                </a:lnTo>
                <a:lnTo>
                  <a:pt x="0" y="3282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16536296" y="2799145"/>
            <a:ext cx="428680" cy="334370"/>
          </a:xfrm>
          <a:custGeom>
            <a:avLst/>
            <a:gdLst/>
            <a:ahLst/>
            <a:cxnLst/>
            <a:rect l="l" t="t" r="r" b="b"/>
            <a:pathLst>
              <a:path w="428680" h="334370">
                <a:moveTo>
                  <a:pt x="0" y="0"/>
                </a:moveTo>
                <a:lnTo>
                  <a:pt x="428680" y="0"/>
                </a:lnTo>
                <a:lnTo>
                  <a:pt x="428680" y="334370"/>
                </a:lnTo>
                <a:lnTo>
                  <a:pt x="0" y="3343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9499800" y="3393428"/>
            <a:ext cx="7673455" cy="2876550"/>
          </a:xfrm>
          <a:prstGeom prst="rect">
            <a:avLst/>
          </a:prstGeom>
        </p:spPr>
        <p:txBody>
          <a:bodyPr lIns="0" tIns="0" rIns="0" bIns="0" rtlCol="0" anchor="t">
            <a:spAutoFit/>
          </a:bodyPr>
          <a:lstStyle/>
          <a:p>
            <a:pPr marL="345441" lvl="1" indent="-172721" algn="ctr">
              <a:lnSpc>
                <a:spcPts val="1920"/>
              </a:lnSpc>
              <a:buFont typeface="Arial"/>
              <a:buChar char="•"/>
            </a:pPr>
            <a:r>
              <a:rPr lang="en-US" sz="1600">
                <a:solidFill>
                  <a:srgbClr val="000000"/>
                </a:solidFill>
                <a:latin typeface="Arimo"/>
                <a:ea typeface="Arimo"/>
                <a:cs typeface="Arimo"/>
                <a:sym typeface="Arimo"/>
              </a:rPr>
              <a:t>Indian Railways operates over </a:t>
            </a:r>
            <a:r>
              <a:rPr lang="en-US" sz="1600" b="1">
                <a:solidFill>
                  <a:srgbClr val="000000"/>
                </a:solidFill>
                <a:latin typeface="Arimo Bold"/>
                <a:ea typeface="Arimo Bold"/>
                <a:cs typeface="Arimo Bold"/>
                <a:sym typeface="Arimo Bold"/>
              </a:rPr>
              <a:t>13,000</a:t>
            </a:r>
            <a:r>
              <a:rPr lang="en-US" sz="1600">
                <a:solidFill>
                  <a:srgbClr val="000000"/>
                </a:solidFill>
                <a:latin typeface="Arimo"/>
                <a:ea typeface="Arimo"/>
                <a:cs typeface="Arimo"/>
                <a:sym typeface="Arimo"/>
              </a:rPr>
              <a:t> passenger trains daily, indicating huge optimization potential.</a:t>
            </a:r>
          </a:p>
          <a:p>
            <a:pPr algn="ctr">
              <a:lnSpc>
                <a:spcPts val="1920"/>
              </a:lnSpc>
            </a:pPr>
            <a:endParaRPr lang="en-US" sz="1600">
              <a:solidFill>
                <a:srgbClr val="000000"/>
              </a:solidFill>
              <a:latin typeface="Arimo"/>
              <a:ea typeface="Arimo"/>
              <a:cs typeface="Arimo"/>
              <a:sym typeface="Arimo"/>
            </a:endParaRPr>
          </a:p>
          <a:p>
            <a:pPr marL="345441" lvl="1" indent="-172721" algn="ctr">
              <a:lnSpc>
                <a:spcPts val="1920"/>
              </a:lnSpc>
              <a:buFont typeface="Arial"/>
              <a:buChar char="•"/>
            </a:pPr>
            <a:r>
              <a:rPr lang="en-US" sz="1600">
                <a:solidFill>
                  <a:srgbClr val="000000"/>
                </a:solidFill>
                <a:latin typeface="Arimo"/>
                <a:ea typeface="Arimo"/>
                <a:cs typeface="Arimo"/>
                <a:sym typeface="Arimo"/>
              </a:rPr>
              <a:t>Delays cost both time and economic resources, highlighting the need for predictive systems.</a:t>
            </a:r>
          </a:p>
          <a:p>
            <a:pPr algn="ctr">
              <a:lnSpc>
                <a:spcPts val="1920"/>
              </a:lnSpc>
            </a:pPr>
            <a:endParaRPr lang="en-US" sz="1600">
              <a:solidFill>
                <a:srgbClr val="000000"/>
              </a:solidFill>
              <a:latin typeface="Arimo"/>
              <a:ea typeface="Arimo"/>
              <a:cs typeface="Arimo"/>
              <a:sym typeface="Arimo"/>
            </a:endParaRPr>
          </a:p>
          <a:p>
            <a:pPr marL="345441" lvl="1" indent="-172721" algn="ctr">
              <a:lnSpc>
                <a:spcPts val="1920"/>
              </a:lnSpc>
              <a:buFont typeface="Arial"/>
              <a:buChar char="•"/>
            </a:pPr>
            <a:r>
              <a:rPr lang="en-US" sz="1600">
                <a:solidFill>
                  <a:srgbClr val="000000"/>
                </a:solidFill>
                <a:latin typeface="Arimo"/>
                <a:ea typeface="Arimo"/>
                <a:cs typeface="Arimo"/>
                <a:sym typeface="Arimo"/>
              </a:rPr>
              <a:t>AI adoption in transport is growing globally, with predictive traffic control showing </a:t>
            </a:r>
            <a:r>
              <a:rPr lang="en-US" sz="1600" b="1">
                <a:solidFill>
                  <a:srgbClr val="000000"/>
                </a:solidFill>
                <a:latin typeface="Arimo Bold"/>
                <a:ea typeface="Arimo Bold"/>
                <a:cs typeface="Arimo Bold"/>
                <a:sym typeface="Arimo Bold"/>
              </a:rPr>
              <a:t>10–20%</a:t>
            </a:r>
            <a:r>
              <a:rPr lang="en-US" sz="1600">
                <a:solidFill>
                  <a:srgbClr val="000000"/>
                </a:solidFill>
                <a:latin typeface="Arimo"/>
                <a:ea typeface="Arimo"/>
                <a:cs typeface="Arimo"/>
                <a:sym typeface="Arimo"/>
              </a:rPr>
              <a:t> efficiency gains in studies.</a:t>
            </a:r>
          </a:p>
          <a:p>
            <a:pPr algn="ctr">
              <a:lnSpc>
                <a:spcPts val="1920"/>
              </a:lnSpc>
            </a:pPr>
            <a:endParaRPr lang="en-US" sz="1600">
              <a:solidFill>
                <a:srgbClr val="000000"/>
              </a:solidFill>
              <a:latin typeface="Arimo"/>
              <a:ea typeface="Arimo"/>
              <a:cs typeface="Arimo"/>
              <a:sym typeface="Arimo"/>
            </a:endParaRPr>
          </a:p>
          <a:p>
            <a:pPr marL="345441" lvl="1" indent="-172721" algn="ctr">
              <a:lnSpc>
                <a:spcPts val="1920"/>
              </a:lnSpc>
              <a:buFont typeface="Arial"/>
              <a:buChar char="•"/>
            </a:pPr>
            <a:r>
              <a:rPr lang="en-US" sz="1600">
                <a:solidFill>
                  <a:srgbClr val="000000"/>
                </a:solidFill>
                <a:latin typeface="Arimo"/>
                <a:ea typeface="Arimo"/>
                <a:cs typeface="Arimo"/>
                <a:sym typeface="Arimo"/>
              </a:rPr>
              <a:t>Cloud-based digital twins are increasingly used in railways worldwide for safe and cost-effective simulations.</a:t>
            </a:r>
          </a:p>
          <a:p>
            <a:pPr algn="ctr">
              <a:lnSpc>
                <a:spcPts val="1920"/>
              </a:lnSpc>
            </a:pPr>
            <a:endParaRPr lang="en-US" sz="1600">
              <a:solidFill>
                <a:srgbClr val="000000"/>
              </a:solidFill>
              <a:latin typeface="Arimo"/>
              <a:ea typeface="Arimo"/>
              <a:cs typeface="Arimo"/>
              <a:sym typeface="Arimo"/>
            </a:endParaRPr>
          </a:p>
        </p:txBody>
      </p:sp>
      <p:grpSp>
        <p:nvGrpSpPr>
          <p:cNvPr id="14" name="Group 14"/>
          <p:cNvGrpSpPr/>
          <p:nvPr/>
        </p:nvGrpSpPr>
        <p:grpSpPr>
          <a:xfrm>
            <a:off x="294220" y="4121116"/>
            <a:ext cx="8267790" cy="1809696"/>
            <a:chOff x="0" y="0"/>
            <a:chExt cx="11023720" cy="2412928"/>
          </a:xfrm>
        </p:grpSpPr>
        <p:sp>
          <p:nvSpPr>
            <p:cNvPr id="15" name="TextBox 15"/>
            <p:cNvSpPr txBox="1"/>
            <p:nvPr/>
          </p:nvSpPr>
          <p:spPr>
            <a:xfrm>
              <a:off x="1027059" y="97105"/>
              <a:ext cx="6311354" cy="492125"/>
            </a:xfrm>
            <a:prstGeom prst="rect">
              <a:avLst/>
            </a:prstGeom>
          </p:spPr>
          <p:txBody>
            <a:bodyPr lIns="0" tIns="0" rIns="0" bIns="0" rtlCol="0" anchor="t">
              <a:spAutoFit/>
            </a:bodyPr>
            <a:lstStyle/>
            <a:p>
              <a:pPr algn="just">
                <a:lnSpc>
                  <a:spcPts val="2880"/>
                </a:lnSpc>
              </a:pPr>
              <a:r>
                <a:rPr lang="en-US" sz="2400" b="1" u="sng">
                  <a:solidFill>
                    <a:srgbClr val="000000"/>
                  </a:solidFill>
                  <a:latin typeface="Arial Bold"/>
                  <a:ea typeface="Arial Bold"/>
                  <a:cs typeface="Arial Bold"/>
                  <a:sym typeface="Arial Bold"/>
                </a:rPr>
                <a:t>Viability</a:t>
              </a:r>
            </a:p>
          </p:txBody>
        </p:sp>
        <p:sp>
          <p:nvSpPr>
            <p:cNvPr id="16" name="TextBox 16"/>
            <p:cNvSpPr txBox="1"/>
            <p:nvPr/>
          </p:nvSpPr>
          <p:spPr>
            <a:xfrm>
              <a:off x="0" y="806378"/>
              <a:ext cx="11023720" cy="1606550"/>
            </a:xfrm>
            <a:prstGeom prst="rect">
              <a:avLst/>
            </a:prstGeom>
          </p:spPr>
          <p:txBody>
            <a:bodyPr lIns="0" tIns="0" rIns="0" bIns="0" rtlCol="0" anchor="t">
              <a:spAutoFit/>
            </a:bodyPr>
            <a:lstStyle/>
            <a:p>
              <a:pPr marL="345441" lvl="1" indent="-172721" algn="just">
                <a:lnSpc>
                  <a:spcPts val="1920"/>
                </a:lnSpc>
                <a:buAutoNum type="arabicPeriod"/>
              </a:pPr>
              <a:r>
                <a:rPr lang="en-US" sz="1600">
                  <a:solidFill>
                    <a:srgbClr val="000000"/>
                  </a:solidFill>
                  <a:latin typeface="Arimo"/>
                  <a:ea typeface="Arimo"/>
                  <a:cs typeface="Arimo"/>
                  <a:sym typeface="Arimo"/>
                </a:rPr>
                <a:t>Increasing rail network congestion demand intelligent traffic control.</a:t>
              </a:r>
            </a:p>
            <a:p>
              <a:pPr marL="345441" lvl="1" indent="-172721" algn="just">
                <a:lnSpc>
                  <a:spcPts val="1920"/>
                </a:lnSpc>
                <a:buAutoNum type="arabicPeriod"/>
              </a:pPr>
              <a:r>
                <a:rPr lang="en-US" sz="1600">
                  <a:solidFill>
                    <a:srgbClr val="000000"/>
                  </a:solidFill>
                  <a:latin typeface="Arimo"/>
                  <a:ea typeface="Arimo"/>
                  <a:cs typeface="Arimo"/>
                  <a:sym typeface="Arimo"/>
                </a:rPr>
                <a:t>High adoption potential by railway authorities, private operators, and infrastructure boards.</a:t>
              </a:r>
            </a:p>
            <a:p>
              <a:pPr marL="345441" lvl="1" indent="-172721" algn="just">
                <a:lnSpc>
                  <a:spcPts val="1920"/>
                </a:lnSpc>
                <a:buAutoNum type="arabicPeriod"/>
              </a:pPr>
              <a:r>
                <a:rPr lang="en-US" sz="1600">
                  <a:solidFill>
                    <a:srgbClr val="000000"/>
                  </a:solidFill>
                  <a:latin typeface="Arimo"/>
                  <a:ea typeface="Arimo"/>
                  <a:cs typeface="Arimo"/>
                  <a:sym typeface="Arimo"/>
                </a:rPr>
                <a:t>Potential to improve punctuality, safety, and throughput across Indian Railways.</a:t>
              </a:r>
            </a:p>
            <a:p>
              <a:pPr algn="just">
                <a:lnSpc>
                  <a:spcPts val="1920"/>
                </a:lnSpc>
              </a:pPr>
              <a:endParaRPr lang="en-US" sz="1600">
                <a:solidFill>
                  <a:srgbClr val="000000"/>
                </a:solidFill>
                <a:latin typeface="Arimo"/>
                <a:ea typeface="Arimo"/>
                <a:cs typeface="Arimo"/>
                <a:sym typeface="Arimo"/>
              </a:endParaRPr>
            </a:p>
          </p:txBody>
        </p:sp>
        <p:sp>
          <p:nvSpPr>
            <p:cNvPr id="17" name="Freeform 17"/>
            <p:cNvSpPr/>
            <p:nvPr/>
          </p:nvSpPr>
          <p:spPr>
            <a:xfrm>
              <a:off x="204169" y="0"/>
              <a:ext cx="592847" cy="592847"/>
            </a:xfrm>
            <a:custGeom>
              <a:avLst/>
              <a:gdLst/>
              <a:ahLst/>
              <a:cxnLst/>
              <a:rect l="l" t="t" r="r" b="b"/>
              <a:pathLst>
                <a:path w="592847" h="592847">
                  <a:moveTo>
                    <a:pt x="0" y="0"/>
                  </a:moveTo>
                  <a:lnTo>
                    <a:pt x="592847" y="0"/>
                  </a:lnTo>
                  <a:lnTo>
                    <a:pt x="592847" y="592847"/>
                  </a:lnTo>
                  <a:lnTo>
                    <a:pt x="0" y="592847"/>
                  </a:lnTo>
                  <a:lnTo>
                    <a:pt x="0" y="0"/>
                  </a:lnTo>
                  <a:close/>
                </a:path>
              </a:pathLst>
            </a:custGeom>
            <a:blipFill>
              <a:blip r:embed="rId7"/>
              <a:stretch>
                <a:fillRect/>
              </a:stretch>
            </a:blipFill>
          </p:spPr>
        </p:sp>
      </p:grpSp>
      <p:grpSp>
        <p:nvGrpSpPr>
          <p:cNvPr id="18" name="Group 18"/>
          <p:cNvGrpSpPr/>
          <p:nvPr/>
        </p:nvGrpSpPr>
        <p:grpSpPr>
          <a:xfrm>
            <a:off x="294220" y="2308138"/>
            <a:ext cx="8267790" cy="1522430"/>
            <a:chOff x="0" y="0"/>
            <a:chExt cx="11023720" cy="2029906"/>
          </a:xfrm>
        </p:grpSpPr>
        <p:sp>
          <p:nvSpPr>
            <p:cNvPr id="19" name="Freeform 19"/>
            <p:cNvSpPr/>
            <p:nvPr/>
          </p:nvSpPr>
          <p:spPr>
            <a:xfrm>
              <a:off x="221940" y="0"/>
              <a:ext cx="625095" cy="625095"/>
            </a:xfrm>
            <a:custGeom>
              <a:avLst/>
              <a:gdLst/>
              <a:ahLst/>
              <a:cxnLst/>
              <a:rect l="l" t="t" r="r" b="b"/>
              <a:pathLst>
                <a:path w="625095" h="625095">
                  <a:moveTo>
                    <a:pt x="0" y="0"/>
                  </a:moveTo>
                  <a:lnTo>
                    <a:pt x="625096" y="0"/>
                  </a:lnTo>
                  <a:lnTo>
                    <a:pt x="625096" y="625095"/>
                  </a:lnTo>
                  <a:lnTo>
                    <a:pt x="0" y="625095"/>
                  </a:lnTo>
                  <a:lnTo>
                    <a:pt x="0" y="0"/>
                  </a:lnTo>
                  <a:close/>
                </a:path>
              </a:pathLst>
            </a:custGeom>
            <a:blipFill>
              <a:blip r:embed="rId8"/>
              <a:stretch>
                <a:fillRect/>
              </a:stretch>
            </a:blipFill>
          </p:spPr>
        </p:sp>
        <p:sp>
          <p:nvSpPr>
            <p:cNvPr id="20" name="TextBox 20"/>
            <p:cNvSpPr txBox="1"/>
            <p:nvPr/>
          </p:nvSpPr>
          <p:spPr>
            <a:xfrm>
              <a:off x="1098145" y="132970"/>
              <a:ext cx="6311354" cy="492125"/>
            </a:xfrm>
            <a:prstGeom prst="rect">
              <a:avLst/>
            </a:prstGeom>
          </p:spPr>
          <p:txBody>
            <a:bodyPr lIns="0" tIns="0" rIns="0" bIns="0" rtlCol="0" anchor="t">
              <a:spAutoFit/>
            </a:bodyPr>
            <a:lstStyle/>
            <a:p>
              <a:pPr algn="just">
                <a:lnSpc>
                  <a:spcPts val="2880"/>
                </a:lnSpc>
              </a:pPr>
              <a:r>
                <a:rPr lang="en-US" sz="2400" b="1" u="sng">
                  <a:solidFill>
                    <a:srgbClr val="000000"/>
                  </a:solidFill>
                  <a:latin typeface="Arial Bold"/>
                  <a:ea typeface="Arial Bold"/>
                  <a:cs typeface="Arial Bold"/>
                  <a:sym typeface="Arial Bold"/>
                </a:rPr>
                <a:t>Feasibility </a:t>
              </a:r>
            </a:p>
          </p:txBody>
        </p:sp>
        <p:sp>
          <p:nvSpPr>
            <p:cNvPr id="21" name="TextBox 21"/>
            <p:cNvSpPr txBox="1"/>
            <p:nvPr/>
          </p:nvSpPr>
          <p:spPr>
            <a:xfrm>
              <a:off x="0" y="825312"/>
              <a:ext cx="11023720" cy="1204595"/>
            </a:xfrm>
            <a:prstGeom prst="rect">
              <a:avLst/>
            </a:prstGeom>
          </p:spPr>
          <p:txBody>
            <a:bodyPr lIns="0" tIns="0" rIns="0" bIns="0" rtlCol="0" anchor="t">
              <a:spAutoFit/>
            </a:bodyPr>
            <a:lstStyle/>
            <a:p>
              <a:pPr marL="345441" lvl="1" indent="-172721" algn="just">
                <a:lnSpc>
                  <a:spcPts val="2400"/>
                </a:lnSpc>
                <a:buAutoNum type="arabicPeriod"/>
              </a:pPr>
              <a:r>
                <a:rPr lang="en-US" sz="1600">
                  <a:solidFill>
                    <a:srgbClr val="000000"/>
                  </a:solidFill>
                  <a:latin typeface="Arimo"/>
                  <a:ea typeface="Arimo"/>
                  <a:cs typeface="Arimo"/>
                  <a:sym typeface="Arimo"/>
                </a:rPr>
                <a:t>AI, ML, and optimization algorithms are mature, well-documented, and open-source.</a:t>
              </a:r>
            </a:p>
            <a:p>
              <a:pPr marL="345441" lvl="1" indent="-172721" algn="just">
                <a:lnSpc>
                  <a:spcPts val="2400"/>
                </a:lnSpc>
                <a:buAutoNum type="arabicPeriod"/>
              </a:pPr>
              <a:r>
                <a:rPr lang="en-US" sz="1600">
                  <a:solidFill>
                    <a:srgbClr val="000000"/>
                  </a:solidFill>
                  <a:latin typeface="Arimo"/>
                  <a:ea typeface="Arimo"/>
                  <a:cs typeface="Arimo"/>
                  <a:sym typeface="Arimo"/>
                </a:rPr>
                <a:t>Railway scheduling and tracking APIs (like NTES) provide real-time train data.</a:t>
              </a:r>
            </a:p>
            <a:p>
              <a:pPr marL="345441" lvl="1" indent="-172721" algn="just">
                <a:lnSpc>
                  <a:spcPts val="2400"/>
                </a:lnSpc>
                <a:buAutoNum type="arabicPeriod"/>
              </a:pPr>
              <a:r>
                <a:rPr lang="en-US" sz="1600">
                  <a:solidFill>
                    <a:srgbClr val="000000"/>
                  </a:solidFill>
                  <a:latin typeface="Arimo"/>
                  <a:ea typeface="Arimo"/>
                  <a:cs typeface="Arimo"/>
                  <a:sym typeface="Arimo"/>
                </a:rPr>
                <a:t>Simulation frameworks (SimPy, Digital Twin) allow safe testing.</a:t>
              </a:r>
            </a:p>
          </p:txBody>
        </p:sp>
      </p:grpSp>
      <p:grpSp>
        <p:nvGrpSpPr>
          <p:cNvPr id="22" name="Group 22"/>
          <p:cNvGrpSpPr/>
          <p:nvPr/>
        </p:nvGrpSpPr>
        <p:grpSpPr>
          <a:xfrm>
            <a:off x="368451" y="8427539"/>
            <a:ext cx="8267790" cy="1533373"/>
            <a:chOff x="0" y="0"/>
            <a:chExt cx="11023720" cy="2044497"/>
          </a:xfrm>
        </p:grpSpPr>
        <p:sp>
          <p:nvSpPr>
            <p:cNvPr id="23" name="Freeform 23"/>
            <p:cNvSpPr/>
            <p:nvPr/>
          </p:nvSpPr>
          <p:spPr>
            <a:xfrm>
              <a:off x="196639" y="0"/>
              <a:ext cx="571297" cy="571297"/>
            </a:xfrm>
            <a:custGeom>
              <a:avLst/>
              <a:gdLst/>
              <a:ahLst/>
              <a:cxnLst/>
              <a:rect l="l" t="t" r="r" b="b"/>
              <a:pathLst>
                <a:path w="571297" h="571297">
                  <a:moveTo>
                    <a:pt x="0" y="0"/>
                  </a:moveTo>
                  <a:lnTo>
                    <a:pt x="571297" y="0"/>
                  </a:lnTo>
                  <a:lnTo>
                    <a:pt x="571297" y="571297"/>
                  </a:lnTo>
                  <a:lnTo>
                    <a:pt x="0" y="571297"/>
                  </a:lnTo>
                  <a:lnTo>
                    <a:pt x="0" y="0"/>
                  </a:lnTo>
                  <a:close/>
                </a:path>
              </a:pathLst>
            </a:custGeom>
            <a:blipFill>
              <a:blip r:embed="rId9"/>
              <a:stretch>
                <a:fillRect/>
              </a:stretch>
            </a:blipFill>
          </p:spPr>
        </p:sp>
        <p:sp>
          <p:nvSpPr>
            <p:cNvPr id="24" name="TextBox 24"/>
            <p:cNvSpPr txBox="1"/>
            <p:nvPr/>
          </p:nvSpPr>
          <p:spPr>
            <a:xfrm>
              <a:off x="905087" y="102693"/>
              <a:ext cx="6311354" cy="492125"/>
            </a:xfrm>
            <a:prstGeom prst="rect">
              <a:avLst/>
            </a:prstGeom>
          </p:spPr>
          <p:txBody>
            <a:bodyPr lIns="0" tIns="0" rIns="0" bIns="0" rtlCol="0" anchor="t">
              <a:spAutoFit/>
            </a:bodyPr>
            <a:lstStyle/>
            <a:p>
              <a:pPr algn="just">
                <a:lnSpc>
                  <a:spcPts val="2880"/>
                </a:lnSpc>
              </a:pPr>
              <a:r>
                <a:rPr lang="en-US" sz="2400" b="1" u="sng">
                  <a:solidFill>
                    <a:srgbClr val="000000"/>
                  </a:solidFill>
                  <a:latin typeface="Arial Bold"/>
                  <a:ea typeface="Arial Bold"/>
                  <a:cs typeface="Arial Bold"/>
                  <a:sym typeface="Arial Bold"/>
                </a:rPr>
                <a:t>Solutions</a:t>
              </a:r>
            </a:p>
          </p:txBody>
        </p:sp>
        <p:sp>
          <p:nvSpPr>
            <p:cNvPr id="25" name="TextBox 25"/>
            <p:cNvSpPr txBox="1"/>
            <p:nvPr/>
          </p:nvSpPr>
          <p:spPr>
            <a:xfrm>
              <a:off x="0" y="755447"/>
              <a:ext cx="11023720" cy="1289050"/>
            </a:xfrm>
            <a:prstGeom prst="rect">
              <a:avLst/>
            </a:prstGeom>
          </p:spPr>
          <p:txBody>
            <a:bodyPr lIns="0" tIns="0" rIns="0" bIns="0" rtlCol="0" anchor="t">
              <a:spAutoFit/>
            </a:bodyPr>
            <a:lstStyle/>
            <a:p>
              <a:pPr marL="345441" lvl="1" indent="-172721" algn="just">
                <a:lnSpc>
                  <a:spcPts val="1920"/>
                </a:lnSpc>
                <a:buAutoNum type="arabicPeriod"/>
              </a:pPr>
              <a:r>
                <a:rPr lang="en-US" sz="1600">
                  <a:solidFill>
                    <a:srgbClr val="000000"/>
                  </a:solidFill>
                  <a:latin typeface="Arimo"/>
                  <a:ea typeface="Arimo"/>
                  <a:cs typeface="Arimo"/>
                  <a:sym typeface="Arimo"/>
                </a:rPr>
                <a:t>Start with simulated datasets for POC and gradually integrate real-time train APIs.</a:t>
              </a:r>
            </a:p>
            <a:p>
              <a:pPr marL="345441" lvl="1" indent="-172721" algn="just">
                <a:lnSpc>
                  <a:spcPts val="1920"/>
                </a:lnSpc>
                <a:buAutoNum type="arabicPeriod"/>
              </a:pPr>
              <a:r>
                <a:rPr lang="en-US" sz="1600">
                  <a:solidFill>
                    <a:srgbClr val="000000"/>
                  </a:solidFill>
                  <a:latin typeface="Arimo"/>
                  <a:ea typeface="Arimo"/>
                  <a:cs typeface="Arimo"/>
                  <a:sym typeface="Arimo"/>
                </a:rPr>
                <a:t>Use hybrid AI + rule-based scheduling for higher accuracy and reliability.</a:t>
              </a:r>
            </a:p>
            <a:p>
              <a:pPr marL="345441" lvl="1" indent="-172721" algn="just">
                <a:lnSpc>
                  <a:spcPts val="1920"/>
                </a:lnSpc>
                <a:buAutoNum type="arabicPeriod"/>
              </a:pPr>
              <a:r>
                <a:rPr lang="en-US" sz="1600">
                  <a:solidFill>
                    <a:srgbClr val="000000"/>
                  </a:solidFill>
                  <a:latin typeface="Arimo"/>
                  <a:ea typeface="Arimo"/>
                  <a:cs typeface="Arimo"/>
                  <a:sym typeface="Arimo"/>
                </a:rPr>
                <a:t>Ensure role-based access and encryption to protect sensitive railway data.</a:t>
              </a:r>
            </a:p>
            <a:p>
              <a:pPr algn="just">
                <a:lnSpc>
                  <a:spcPts val="1920"/>
                </a:lnSpc>
              </a:pPr>
              <a:endParaRPr lang="en-US" sz="1600">
                <a:solidFill>
                  <a:srgbClr val="000000"/>
                </a:solidFill>
                <a:latin typeface="Arimo"/>
                <a:ea typeface="Arimo"/>
                <a:cs typeface="Arimo"/>
                <a:sym typeface="Arimo"/>
              </a:endParaRPr>
            </a:p>
          </p:txBody>
        </p:sp>
      </p:grpSp>
      <p:grpSp>
        <p:nvGrpSpPr>
          <p:cNvPr id="26" name="Group 26"/>
          <p:cNvGrpSpPr/>
          <p:nvPr/>
        </p:nvGrpSpPr>
        <p:grpSpPr>
          <a:xfrm>
            <a:off x="294220" y="6295475"/>
            <a:ext cx="8267790" cy="1783114"/>
            <a:chOff x="0" y="0"/>
            <a:chExt cx="11023720" cy="2377485"/>
          </a:xfrm>
        </p:grpSpPr>
        <p:sp>
          <p:nvSpPr>
            <p:cNvPr id="27" name="Freeform 27"/>
            <p:cNvSpPr/>
            <p:nvPr/>
          </p:nvSpPr>
          <p:spPr>
            <a:xfrm>
              <a:off x="264687" y="0"/>
              <a:ext cx="539602" cy="539602"/>
            </a:xfrm>
            <a:custGeom>
              <a:avLst/>
              <a:gdLst/>
              <a:ahLst/>
              <a:cxnLst/>
              <a:rect l="l" t="t" r="r" b="b"/>
              <a:pathLst>
                <a:path w="539602" h="539602">
                  <a:moveTo>
                    <a:pt x="0" y="0"/>
                  </a:moveTo>
                  <a:lnTo>
                    <a:pt x="539602" y="0"/>
                  </a:lnTo>
                  <a:lnTo>
                    <a:pt x="539602" y="539602"/>
                  </a:lnTo>
                  <a:lnTo>
                    <a:pt x="0" y="539602"/>
                  </a:lnTo>
                  <a:lnTo>
                    <a:pt x="0" y="0"/>
                  </a:lnTo>
                  <a:close/>
                </a:path>
              </a:pathLst>
            </a:custGeom>
            <a:blipFill>
              <a:blip r:embed="rId10"/>
              <a:stretch>
                <a:fillRect/>
              </a:stretch>
            </a:blipFill>
          </p:spPr>
        </p:sp>
        <p:sp>
          <p:nvSpPr>
            <p:cNvPr id="28" name="TextBox 28"/>
            <p:cNvSpPr txBox="1"/>
            <p:nvPr/>
          </p:nvSpPr>
          <p:spPr>
            <a:xfrm>
              <a:off x="1027583" y="33039"/>
              <a:ext cx="6311354" cy="492125"/>
            </a:xfrm>
            <a:prstGeom prst="rect">
              <a:avLst/>
            </a:prstGeom>
          </p:spPr>
          <p:txBody>
            <a:bodyPr lIns="0" tIns="0" rIns="0" bIns="0" rtlCol="0" anchor="t">
              <a:spAutoFit/>
            </a:bodyPr>
            <a:lstStyle/>
            <a:p>
              <a:pPr algn="just">
                <a:lnSpc>
                  <a:spcPts val="2880"/>
                </a:lnSpc>
              </a:pPr>
              <a:r>
                <a:rPr lang="en-US" sz="2400" b="1" u="sng">
                  <a:solidFill>
                    <a:srgbClr val="000000"/>
                  </a:solidFill>
                  <a:latin typeface="Arial Bold"/>
                  <a:ea typeface="Arial Bold"/>
                  <a:cs typeface="Arial Bold"/>
                  <a:sym typeface="Arial Bold"/>
                </a:rPr>
                <a:t>Challenges</a:t>
              </a:r>
            </a:p>
          </p:txBody>
        </p:sp>
        <p:sp>
          <p:nvSpPr>
            <p:cNvPr id="29" name="TextBox 29"/>
            <p:cNvSpPr txBox="1"/>
            <p:nvPr/>
          </p:nvSpPr>
          <p:spPr>
            <a:xfrm>
              <a:off x="0" y="770935"/>
              <a:ext cx="11023720" cy="1606550"/>
            </a:xfrm>
            <a:prstGeom prst="rect">
              <a:avLst/>
            </a:prstGeom>
          </p:spPr>
          <p:txBody>
            <a:bodyPr lIns="0" tIns="0" rIns="0" bIns="0" rtlCol="0" anchor="t">
              <a:spAutoFit/>
            </a:bodyPr>
            <a:lstStyle/>
            <a:p>
              <a:pPr marL="345441" lvl="1" indent="-172721" algn="just">
                <a:lnSpc>
                  <a:spcPts val="1920"/>
                </a:lnSpc>
                <a:buAutoNum type="arabicPeriod"/>
              </a:pPr>
              <a:r>
                <a:rPr lang="en-US" sz="1600">
                  <a:solidFill>
                    <a:srgbClr val="000000"/>
                  </a:solidFill>
                  <a:latin typeface="Arimo"/>
                  <a:ea typeface="Arimo"/>
                  <a:cs typeface="Arimo"/>
                  <a:sym typeface="Arimo"/>
                </a:rPr>
                <a:t>Integrating predictive AI models with real-time train data streams.</a:t>
              </a:r>
            </a:p>
            <a:p>
              <a:pPr marL="345441" lvl="1" indent="-172721" algn="just">
                <a:lnSpc>
                  <a:spcPts val="1920"/>
                </a:lnSpc>
                <a:buAutoNum type="arabicPeriod"/>
              </a:pPr>
              <a:r>
                <a:rPr lang="en-US" sz="1600">
                  <a:solidFill>
                    <a:srgbClr val="000000"/>
                  </a:solidFill>
                  <a:latin typeface="Arimo"/>
                  <a:ea typeface="Arimo"/>
                  <a:cs typeface="Arimo"/>
                  <a:sym typeface="Arimo"/>
                </a:rPr>
                <a:t>Optimization algorithms may occasionally produce near-optimal solutions that need human validation.</a:t>
              </a:r>
            </a:p>
            <a:p>
              <a:pPr marL="345441" lvl="1" indent="-172721" algn="just">
                <a:lnSpc>
                  <a:spcPts val="1920"/>
                </a:lnSpc>
                <a:buAutoNum type="arabicPeriod"/>
              </a:pPr>
              <a:r>
                <a:rPr lang="en-US" sz="1600">
                  <a:solidFill>
                    <a:srgbClr val="000000"/>
                  </a:solidFill>
                  <a:latin typeface="Arimo"/>
                  <a:ea typeface="Arimo"/>
                  <a:cs typeface="Arimo"/>
                  <a:sym typeface="Arimo"/>
                </a:rPr>
                <a:t>Ensuring security and privacy of sensitive operational data.</a:t>
              </a:r>
            </a:p>
            <a:p>
              <a:pPr algn="just">
                <a:lnSpc>
                  <a:spcPts val="1920"/>
                </a:lnSpc>
              </a:pPr>
              <a:endParaRPr lang="en-US" sz="1600">
                <a:solidFill>
                  <a:srgbClr val="000000"/>
                </a:solidFill>
                <a:latin typeface="Arimo"/>
                <a:ea typeface="Arimo"/>
                <a:cs typeface="Arimo"/>
                <a:sym typeface="Arimo"/>
              </a:endParaRPr>
            </a:p>
          </p:txBody>
        </p:sp>
      </p:grpSp>
      <p:grpSp>
        <p:nvGrpSpPr>
          <p:cNvPr id="30" name="Group 30"/>
          <p:cNvGrpSpPr/>
          <p:nvPr/>
        </p:nvGrpSpPr>
        <p:grpSpPr>
          <a:xfrm>
            <a:off x="9144000" y="6661617"/>
            <a:ext cx="7960511" cy="3625383"/>
            <a:chOff x="0" y="0"/>
            <a:chExt cx="10614015" cy="4833844"/>
          </a:xfrm>
        </p:grpSpPr>
        <p:sp>
          <p:nvSpPr>
            <p:cNvPr id="31" name="TextBox 31"/>
            <p:cNvSpPr txBox="1"/>
            <p:nvPr/>
          </p:nvSpPr>
          <p:spPr>
            <a:xfrm>
              <a:off x="1165746" y="139772"/>
              <a:ext cx="6076787" cy="492125"/>
            </a:xfrm>
            <a:prstGeom prst="rect">
              <a:avLst/>
            </a:prstGeom>
          </p:spPr>
          <p:txBody>
            <a:bodyPr lIns="0" tIns="0" rIns="0" bIns="0" rtlCol="0" anchor="t">
              <a:spAutoFit/>
            </a:bodyPr>
            <a:lstStyle/>
            <a:p>
              <a:pPr algn="just">
                <a:lnSpc>
                  <a:spcPts val="2880"/>
                </a:lnSpc>
              </a:pPr>
              <a:r>
                <a:rPr lang="en-US" sz="2400" b="1" u="sng">
                  <a:solidFill>
                    <a:srgbClr val="000000"/>
                  </a:solidFill>
                  <a:latin typeface="Arial Bold"/>
                  <a:ea typeface="Arial Bold"/>
                  <a:cs typeface="Arial Bold"/>
                  <a:sym typeface="Arial Bold"/>
                </a:rPr>
                <a:t>Use Cases</a:t>
              </a:r>
            </a:p>
          </p:txBody>
        </p:sp>
        <p:sp>
          <p:nvSpPr>
            <p:cNvPr id="32" name="TextBox 32"/>
            <p:cNvSpPr txBox="1"/>
            <p:nvPr/>
          </p:nvSpPr>
          <p:spPr>
            <a:xfrm>
              <a:off x="0" y="784449"/>
              <a:ext cx="10614015" cy="4049395"/>
            </a:xfrm>
            <a:prstGeom prst="rect">
              <a:avLst/>
            </a:prstGeom>
          </p:spPr>
          <p:txBody>
            <a:bodyPr lIns="0" tIns="0" rIns="0" bIns="0" rtlCol="0" anchor="t">
              <a:spAutoFit/>
            </a:bodyPr>
            <a:lstStyle/>
            <a:p>
              <a:pPr marL="345441" lvl="1" indent="-172721" algn="just">
                <a:lnSpc>
                  <a:spcPts val="2400"/>
                </a:lnSpc>
                <a:buAutoNum type="arabicPeriod"/>
              </a:pPr>
              <a:r>
                <a:rPr lang="en-US" sz="1600" b="1">
                  <a:solidFill>
                    <a:srgbClr val="000000"/>
                  </a:solidFill>
                  <a:latin typeface="Arimo Bold"/>
                  <a:ea typeface="Arimo Bold"/>
                  <a:cs typeface="Arimo Bold"/>
                  <a:sym typeface="Arimo Bold"/>
                </a:rPr>
                <a:t>Train Delay Prediction</a:t>
              </a:r>
              <a:r>
                <a:rPr lang="en-US" sz="1600">
                  <a:solidFill>
                    <a:srgbClr val="000000"/>
                  </a:solidFill>
                  <a:latin typeface="Arimo"/>
                  <a:ea typeface="Arimo"/>
                  <a:cs typeface="Arimo"/>
                  <a:sym typeface="Arimo"/>
                </a:rPr>
                <a:t> – Forecast delays and congestion before they happen.</a:t>
              </a:r>
            </a:p>
            <a:p>
              <a:pPr marL="345441" lvl="1" indent="-172721" algn="just">
                <a:lnSpc>
                  <a:spcPts val="2400"/>
                </a:lnSpc>
                <a:buAutoNum type="arabicPeriod"/>
              </a:pPr>
              <a:r>
                <a:rPr lang="en-US" sz="1600" b="1">
                  <a:solidFill>
                    <a:srgbClr val="000000"/>
                  </a:solidFill>
                  <a:latin typeface="Arimo Bold"/>
                  <a:ea typeface="Arimo Bold"/>
                  <a:cs typeface="Arimo Bold"/>
                  <a:sym typeface="Arimo Bold"/>
                </a:rPr>
                <a:t>Conflict Resolution – </a:t>
              </a:r>
              <a:r>
                <a:rPr lang="en-US" sz="1600">
                  <a:solidFill>
                    <a:srgbClr val="000000"/>
                  </a:solidFill>
                  <a:latin typeface="Arimo"/>
                  <a:ea typeface="Arimo"/>
                  <a:cs typeface="Arimo"/>
                  <a:sym typeface="Arimo"/>
                </a:rPr>
                <a:t>Optimize track allocation and train scheduling to avoid collisions.</a:t>
              </a:r>
            </a:p>
            <a:p>
              <a:pPr marL="345441" lvl="1" indent="-172721" algn="just">
                <a:lnSpc>
                  <a:spcPts val="2400"/>
                </a:lnSpc>
                <a:buAutoNum type="arabicPeriod"/>
              </a:pPr>
              <a:r>
                <a:rPr lang="en-US" sz="1600" b="1">
                  <a:solidFill>
                    <a:srgbClr val="000000"/>
                  </a:solidFill>
                  <a:latin typeface="Arimo Bold"/>
                  <a:ea typeface="Arimo Bold"/>
                  <a:cs typeface="Arimo Bold"/>
                  <a:sym typeface="Arimo Bold"/>
                </a:rPr>
                <a:t>Throughput Maximization – </a:t>
              </a:r>
              <a:r>
                <a:rPr lang="en-US" sz="1600">
                  <a:solidFill>
                    <a:srgbClr val="000000"/>
                  </a:solidFill>
                  <a:latin typeface="Arimo"/>
                  <a:ea typeface="Arimo"/>
                  <a:cs typeface="Arimo"/>
                  <a:sym typeface="Arimo"/>
                </a:rPr>
                <a:t>Increase the number of trains handled per section without compromising safety.</a:t>
              </a:r>
            </a:p>
            <a:p>
              <a:pPr marL="345441" lvl="1" indent="-172721" algn="just">
                <a:lnSpc>
                  <a:spcPts val="2400"/>
                </a:lnSpc>
                <a:buAutoNum type="arabicPeriod"/>
              </a:pPr>
              <a:r>
                <a:rPr lang="en-US" sz="1600" b="1">
                  <a:solidFill>
                    <a:srgbClr val="000000"/>
                  </a:solidFill>
                  <a:latin typeface="Arimo Bold"/>
                  <a:ea typeface="Arimo Bold"/>
                  <a:cs typeface="Arimo Bold"/>
                  <a:sym typeface="Arimo Bold"/>
                </a:rPr>
                <a:t>Controller Dashboard –</a:t>
              </a:r>
              <a:r>
                <a:rPr lang="en-US" sz="1600">
                  <a:solidFill>
                    <a:srgbClr val="000000"/>
                  </a:solidFill>
                  <a:latin typeface="Arimo"/>
                  <a:ea typeface="Arimo"/>
                  <a:cs typeface="Arimo"/>
                  <a:sym typeface="Arimo"/>
                </a:rPr>
                <a:t> Provide actionable insights, alerts, and visualization of real-time train movements.</a:t>
              </a:r>
            </a:p>
            <a:p>
              <a:pPr marL="345441" lvl="1" indent="-172721" algn="just">
                <a:lnSpc>
                  <a:spcPts val="2400"/>
                </a:lnSpc>
                <a:buAutoNum type="arabicPeriod"/>
              </a:pPr>
              <a:r>
                <a:rPr lang="en-US" sz="1600" b="1">
                  <a:solidFill>
                    <a:srgbClr val="000000"/>
                  </a:solidFill>
                  <a:latin typeface="Arimo Bold"/>
                  <a:ea typeface="Arimo Bold"/>
                  <a:cs typeface="Arimo Bold"/>
                  <a:sym typeface="Arimo Bold"/>
                </a:rPr>
                <a:t>Feedback Loop</a:t>
              </a:r>
              <a:r>
                <a:rPr lang="en-US" sz="1600">
                  <a:solidFill>
                    <a:srgbClr val="000000"/>
                  </a:solidFill>
                  <a:latin typeface="Arimo"/>
                  <a:ea typeface="Arimo"/>
                  <a:cs typeface="Arimo"/>
                  <a:sym typeface="Arimo"/>
                </a:rPr>
                <a:t> – Continuously improve predictions based on real-time data.</a:t>
              </a:r>
            </a:p>
            <a:p>
              <a:pPr algn="just">
                <a:lnSpc>
                  <a:spcPts val="2400"/>
                </a:lnSpc>
              </a:pPr>
              <a:endParaRPr lang="en-US" sz="1600">
                <a:solidFill>
                  <a:srgbClr val="000000"/>
                </a:solidFill>
                <a:latin typeface="Arimo"/>
                <a:ea typeface="Arimo"/>
                <a:cs typeface="Arimo"/>
                <a:sym typeface="Arimo"/>
              </a:endParaRPr>
            </a:p>
            <a:p>
              <a:pPr algn="just">
                <a:lnSpc>
                  <a:spcPts val="2400"/>
                </a:lnSpc>
              </a:pPr>
              <a:endParaRPr lang="en-US" sz="1600">
                <a:solidFill>
                  <a:srgbClr val="000000"/>
                </a:solidFill>
                <a:latin typeface="Arimo"/>
                <a:ea typeface="Arimo"/>
                <a:cs typeface="Arimo"/>
                <a:sym typeface="Arimo"/>
              </a:endParaRPr>
            </a:p>
          </p:txBody>
        </p:sp>
        <p:sp>
          <p:nvSpPr>
            <p:cNvPr id="33" name="Freeform 33"/>
            <p:cNvSpPr/>
            <p:nvPr/>
          </p:nvSpPr>
          <p:spPr>
            <a:xfrm>
              <a:off x="282361" y="0"/>
              <a:ext cx="631897" cy="631897"/>
            </a:xfrm>
            <a:custGeom>
              <a:avLst/>
              <a:gdLst/>
              <a:ahLst/>
              <a:cxnLst/>
              <a:rect l="l" t="t" r="r" b="b"/>
              <a:pathLst>
                <a:path w="631897" h="631897">
                  <a:moveTo>
                    <a:pt x="0" y="0"/>
                  </a:moveTo>
                  <a:lnTo>
                    <a:pt x="631897" y="0"/>
                  </a:lnTo>
                  <a:lnTo>
                    <a:pt x="631897" y="631897"/>
                  </a:lnTo>
                  <a:lnTo>
                    <a:pt x="0" y="631897"/>
                  </a:lnTo>
                  <a:lnTo>
                    <a:pt x="0" y="0"/>
                  </a:lnTo>
                  <a:close/>
                </a:path>
              </a:pathLst>
            </a:custGeom>
            <a:blipFill>
              <a:blip r:embed="rId11"/>
              <a:stretch>
                <a:fillRect/>
              </a:stretch>
            </a:blipFill>
          </p:spPr>
        </p:sp>
      </p:grpSp>
      <p:grpSp>
        <p:nvGrpSpPr>
          <p:cNvPr id="34" name="Group 34"/>
          <p:cNvGrpSpPr/>
          <p:nvPr/>
        </p:nvGrpSpPr>
        <p:grpSpPr>
          <a:xfrm>
            <a:off x="363530" y="208583"/>
            <a:ext cx="2309154" cy="1438427"/>
            <a:chOff x="0" y="0"/>
            <a:chExt cx="3078872" cy="1917902"/>
          </a:xfrm>
        </p:grpSpPr>
        <p:sp>
          <p:nvSpPr>
            <p:cNvPr id="35" name="Freeform 35"/>
            <p:cNvSpPr/>
            <p:nvPr/>
          </p:nvSpPr>
          <p:spPr>
            <a:xfrm>
              <a:off x="0" y="0"/>
              <a:ext cx="3078872" cy="1917902"/>
            </a:xfrm>
            <a:custGeom>
              <a:avLst/>
              <a:gdLst/>
              <a:ahLst/>
              <a:cxnLst/>
              <a:rect l="l" t="t" r="r" b="b"/>
              <a:pathLst>
                <a:path w="3078872" h="1917902">
                  <a:moveTo>
                    <a:pt x="0" y="0"/>
                  </a:moveTo>
                  <a:lnTo>
                    <a:pt x="3078872" y="0"/>
                  </a:lnTo>
                  <a:lnTo>
                    <a:pt x="3078872" y="1917902"/>
                  </a:lnTo>
                  <a:lnTo>
                    <a:pt x="0" y="191790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6" name="TextBox 36"/>
            <p:cNvSpPr txBox="1"/>
            <p:nvPr/>
          </p:nvSpPr>
          <p:spPr>
            <a:xfrm>
              <a:off x="430673" y="484142"/>
              <a:ext cx="2217527" cy="930568"/>
            </a:xfrm>
            <a:prstGeom prst="rect">
              <a:avLst/>
            </a:prstGeom>
          </p:spPr>
          <p:txBody>
            <a:bodyPr lIns="0" tIns="0" rIns="0" bIns="0" rtlCol="0" anchor="t">
              <a:spAutoFit/>
            </a:bodyPr>
            <a:lstStyle/>
            <a:p>
              <a:pPr algn="ctr">
                <a:lnSpc>
                  <a:spcPts val="2719"/>
                </a:lnSpc>
              </a:pPr>
              <a:r>
                <a:rPr lang="en-US" sz="2266" b="1">
                  <a:solidFill>
                    <a:srgbClr val="000000"/>
                  </a:solidFill>
                  <a:latin typeface="Arial Bold"/>
                  <a:ea typeface="Arial Bold"/>
                  <a:cs typeface="Arial Bold"/>
                  <a:sym typeface="Arial Bold"/>
                </a:rPr>
                <a:t>Red Dev </a:t>
              </a:r>
            </a:p>
            <a:p>
              <a:pPr algn="ctr">
                <a:lnSpc>
                  <a:spcPts val="2719"/>
                </a:lnSpc>
              </a:pPr>
              <a:r>
                <a:rPr lang="en-US" sz="2266" b="1">
                  <a:solidFill>
                    <a:srgbClr val="000000"/>
                  </a:solidFill>
                  <a:latin typeface="Arial Bold"/>
                  <a:ea typeface="Arial Bold"/>
                  <a:cs typeface="Arial Bold"/>
                  <a:sym typeface="Arial Bold"/>
                </a:rPr>
                <a:t>Redemption</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 y="222947"/>
            <a:ext cx="16459200" cy="1714500"/>
            <a:chOff x="0" y="0"/>
            <a:chExt cx="21945600" cy="2286000"/>
          </a:xfrm>
        </p:grpSpPr>
        <p:sp>
          <p:nvSpPr>
            <p:cNvPr id="3" name="Freeform 3"/>
            <p:cNvSpPr/>
            <p:nvPr/>
          </p:nvSpPr>
          <p:spPr>
            <a:xfrm>
              <a:off x="0" y="0"/>
              <a:ext cx="21945600" cy="2286000"/>
            </a:xfrm>
            <a:custGeom>
              <a:avLst/>
              <a:gdLst/>
              <a:ahLst/>
              <a:cxnLst/>
              <a:rect l="l" t="t" r="r" b="b"/>
              <a:pathLst>
                <a:path w="21945600" h="2286000">
                  <a:moveTo>
                    <a:pt x="0" y="0"/>
                  </a:moveTo>
                  <a:lnTo>
                    <a:pt x="21945600" y="0"/>
                  </a:lnTo>
                  <a:lnTo>
                    <a:pt x="21945600" y="2286000"/>
                  </a:lnTo>
                  <a:lnTo>
                    <a:pt x="0" y="2286000"/>
                  </a:lnTo>
                  <a:close/>
                </a:path>
              </a:pathLst>
            </a:custGeom>
            <a:solidFill>
              <a:srgbClr val="000000">
                <a:alpha val="0"/>
              </a:srgbClr>
            </a:solidFill>
          </p:spPr>
        </p:sp>
        <p:sp>
          <p:nvSpPr>
            <p:cNvPr id="4" name="TextBox 4"/>
            <p:cNvSpPr txBox="1"/>
            <p:nvPr/>
          </p:nvSpPr>
          <p:spPr>
            <a:xfrm>
              <a:off x="0" y="-104775"/>
              <a:ext cx="21945600" cy="2390775"/>
            </a:xfrm>
            <a:prstGeom prst="rect">
              <a:avLst/>
            </a:prstGeom>
          </p:spPr>
          <p:txBody>
            <a:bodyPr lIns="0" tIns="0" rIns="0" bIns="0" rtlCol="0" anchor="ctr"/>
            <a:lstStyle/>
            <a:p>
              <a:pPr algn="ctr">
                <a:lnSpc>
                  <a:spcPts val="6480"/>
                </a:lnSpc>
              </a:pPr>
              <a:r>
                <a:rPr lang="en-US" sz="5400" b="1">
                  <a:solidFill>
                    <a:srgbClr val="000000"/>
                  </a:solidFill>
                  <a:latin typeface="Times New Roman Bold"/>
                  <a:ea typeface="Times New Roman Bold"/>
                  <a:cs typeface="Times New Roman Bold"/>
                  <a:sym typeface="Times New Roman Bold"/>
                </a:rPr>
                <a:t>IMPACT AND BENEFITS</a:t>
              </a:r>
            </a:p>
          </p:txBody>
        </p:sp>
      </p:grpSp>
      <p:grpSp>
        <p:nvGrpSpPr>
          <p:cNvPr id="5" name="Group 5"/>
          <p:cNvGrpSpPr/>
          <p:nvPr/>
        </p:nvGrpSpPr>
        <p:grpSpPr>
          <a:xfrm>
            <a:off x="13106400" y="9534530"/>
            <a:ext cx="4267200" cy="547688"/>
            <a:chOff x="0" y="0"/>
            <a:chExt cx="5689600" cy="730250"/>
          </a:xfrm>
        </p:grpSpPr>
        <p:sp>
          <p:nvSpPr>
            <p:cNvPr id="6" name="Freeform 6"/>
            <p:cNvSpPr/>
            <p:nvPr/>
          </p:nvSpPr>
          <p:spPr>
            <a:xfrm>
              <a:off x="0" y="0"/>
              <a:ext cx="5689600" cy="730250"/>
            </a:xfrm>
            <a:custGeom>
              <a:avLst/>
              <a:gdLst/>
              <a:ahLst/>
              <a:cxnLst/>
              <a:rect l="l" t="t" r="r" b="b"/>
              <a:pathLst>
                <a:path w="5689600" h="730250">
                  <a:moveTo>
                    <a:pt x="0" y="0"/>
                  </a:moveTo>
                  <a:lnTo>
                    <a:pt x="5689600" y="0"/>
                  </a:lnTo>
                  <a:lnTo>
                    <a:pt x="5689600" y="730250"/>
                  </a:lnTo>
                  <a:lnTo>
                    <a:pt x="0" y="730250"/>
                  </a:lnTo>
                  <a:close/>
                </a:path>
              </a:pathLst>
            </a:custGeom>
            <a:solidFill>
              <a:srgbClr val="000000">
                <a:alpha val="0"/>
              </a:srgbClr>
            </a:solidFill>
          </p:spPr>
        </p:sp>
        <p:sp>
          <p:nvSpPr>
            <p:cNvPr id="7" name="TextBox 7"/>
            <p:cNvSpPr txBox="1"/>
            <p:nvPr/>
          </p:nvSpPr>
          <p:spPr>
            <a:xfrm>
              <a:off x="0" y="-19050"/>
              <a:ext cx="5689600" cy="749300"/>
            </a:xfrm>
            <a:prstGeom prst="rect">
              <a:avLst/>
            </a:prstGeom>
          </p:spPr>
          <p:txBody>
            <a:bodyPr lIns="0" tIns="0" rIns="0" bIns="0" rtlCol="0" anchor="ctr"/>
            <a:lstStyle/>
            <a:p>
              <a:pPr algn="r">
                <a:lnSpc>
                  <a:spcPts val="2160"/>
                </a:lnSpc>
              </a:pPr>
              <a:r>
                <a:rPr lang="en-US" sz="1800" b="1">
                  <a:solidFill>
                    <a:srgbClr val="FFFFFF"/>
                  </a:solidFill>
                  <a:latin typeface="Arimo Bold"/>
                  <a:ea typeface="Arimo Bold"/>
                  <a:cs typeface="Arimo Bold"/>
                  <a:sym typeface="Arimo Bold"/>
                </a:rPr>
                <a:t>6</a:t>
              </a:r>
            </a:p>
          </p:txBody>
        </p:sp>
      </p:grpSp>
      <p:grpSp>
        <p:nvGrpSpPr>
          <p:cNvPr id="8" name="Group 8"/>
          <p:cNvGrpSpPr/>
          <p:nvPr/>
        </p:nvGrpSpPr>
        <p:grpSpPr>
          <a:xfrm>
            <a:off x="14762049" y="85645"/>
            <a:ext cx="3313680" cy="1684302"/>
            <a:chOff x="0" y="0"/>
            <a:chExt cx="4418240" cy="2245736"/>
          </a:xfrm>
        </p:grpSpPr>
        <p:sp>
          <p:nvSpPr>
            <p:cNvPr id="9" name="Freeform 9" descr="https://www.sih.gov.in/img1/SIH-Logo.png"/>
            <p:cNvSpPr/>
            <p:nvPr/>
          </p:nvSpPr>
          <p:spPr>
            <a:xfrm>
              <a:off x="0" y="0"/>
              <a:ext cx="4418203" cy="2245741"/>
            </a:xfrm>
            <a:custGeom>
              <a:avLst/>
              <a:gdLst/>
              <a:ahLst/>
              <a:cxnLst/>
              <a:rect l="l" t="t" r="r" b="b"/>
              <a:pathLst>
                <a:path w="4418203" h="2245741">
                  <a:moveTo>
                    <a:pt x="0" y="0"/>
                  </a:moveTo>
                  <a:lnTo>
                    <a:pt x="4418203" y="0"/>
                  </a:lnTo>
                  <a:lnTo>
                    <a:pt x="4418203" y="2245741"/>
                  </a:lnTo>
                  <a:lnTo>
                    <a:pt x="0" y="2245741"/>
                  </a:lnTo>
                  <a:lnTo>
                    <a:pt x="0" y="0"/>
                  </a:lnTo>
                  <a:close/>
                </a:path>
              </a:pathLst>
            </a:custGeom>
            <a:blipFill>
              <a:blip r:embed="rId2"/>
              <a:stretch>
                <a:fillRect/>
              </a:stretch>
            </a:blipFill>
          </p:spPr>
        </p:sp>
      </p:grpSp>
      <p:grpSp>
        <p:nvGrpSpPr>
          <p:cNvPr id="10" name="Group 10"/>
          <p:cNvGrpSpPr/>
          <p:nvPr/>
        </p:nvGrpSpPr>
        <p:grpSpPr>
          <a:xfrm>
            <a:off x="363530" y="208583"/>
            <a:ext cx="2309154" cy="1438427"/>
            <a:chOff x="0" y="0"/>
            <a:chExt cx="3078872" cy="1917902"/>
          </a:xfrm>
        </p:grpSpPr>
        <p:sp>
          <p:nvSpPr>
            <p:cNvPr id="11" name="Freeform 11"/>
            <p:cNvSpPr/>
            <p:nvPr/>
          </p:nvSpPr>
          <p:spPr>
            <a:xfrm>
              <a:off x="0" y="0"/>
              <a:ext cx="3078872" cy="1917902"/>
            </a:xfrm>
            <a:custGeom>
              <a:avLst/>
              <a:gdLst/>
              <a:ahLst/>
              <a:cxnLst/>
              <a:rect l="l" t="t" r="r" b="b"/>
              <a:pathLst>
                <a:path w="3078872" h="1917902">
                  <a:moveTo>
                    <a:pt x="0" y="0"/>
                  </a:moveTo>
                  <a:lnTo>
                    <a:pt x="3078872" y="0"/>
                  </a:lnTo>
                  <a:lnTo>
                    <a:pt x="3078872" y="1917902"/>
                  </a:lnTo>
                  <a:lnTo>
                    <a:pt x="0" y="19179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430673" y="484142"/>
              <a:ext cx="2217527" cy="930568"/>
            </a:xfrm>
            <a:prstGeom prst="rect">
              <a:avLst/>
            </a:prstGeom>
          </p:spPr>
          <p:txBody>
            <a:bodyPr lIns="0" tIns="0" rIns="0" bIns="0" rtlCol="0" anchor="t">
              <a:spAutoFit/>
            </a:bodyPr>
            <a:lstStyle/>
            <a:p>
              <a:pPr algn="ctr">
                <a:lnSpc>
                  <a:spcPts val="2719"/>
                </a:lnSpc>
              </a:pPr>
              <a:r>
                <a:rPr lang="en-US" sz="2266" b="1">
                  <a:solidFill>
                    <a:srgbClr val="000000"/>
                  </a:solidFill>
                  <a:latin typeface="Arial Bold"/>
                  <a:ea typeface="Arial Bold"/>
                  <a:cs typeface="Arial Bold"/>
                  <a:sym typeface="Arial Bold"/>
                </a:rPr>
                <a:t>Red Dev </a:t>
              </a:r>
            </a:p>
            <a:p>
              <a:pPr algn="ctr">
                <a:lnSpc>
                  <a:spcPts val="2719"/>
                </a:lnSpc>
              </a:pPr>
              <a:r>
                <a:rPr lang="en-US" sz="2266" b="1">
                  <a:solidFill>
                    <a:srgbClr val="000000"/>
                  </a:solidFill>
                  <a:latin typeface="Arial Bold"/>
                  <a:ea typeface="Arial Bold"/>
                  <a:cs typeface="Arial Bold"/>
                  <a:sym typeface="Arial Bold"/>
                </a:rPr>
                <a:t>Redemption</a:t>
              </a:r>
            </a:p>
          </p:txBody>
        </p:sp>
      </p:grpSp>
      <p:sp>
        <p:nvSpPr>
          <p:cNvPr id="13" name="Freeform 13"/>
          <p:cNvSpPr/>
          <p:nvPr/>
        </p:nvSpPr>
        <p:spPr>
          <a:xfrm>
            <a:off x="559577" y="2297808"/>
            <a:ext cx="514371" cy="514371"/>
          </a:xfrm>
          <a:custGeom>
            <a:avLst/>
            <a:gdLst/>
            <a:ahLst/>
            <a:cxnLst/>
            <a:rect l="l" t="t" r="r" b="b"/>
            <a:pathLst>
              <a:path w="514371" h="514371">
                <a:moveTo>
                  <a:pt x="0" y="0"/>
                </a:moveTo>
                <a:lnTo>
                  <a:pt x="514370" y="0"/>
                </a:lnTo>
                <a:lnTo>
                  <a:pt x="514370" y="514370"/>
                </a:lnTo>
                <a:lnTo>
                  <a:pt x="0" y="514370"/>
                </a:lnTo>
                <a:lnTo>
                  <a:pt x="0" y="0"/>
                </a:lnTo>
                <a:close/>
              </a:path>
            </a:pathLst>
          </a:custGeom>
          <a:blipFill>
            <a:blip r:embed="rId5"/>
            <a:stretch>
              <a:fillRect/>
            </a:stretch>
          </a:blipFill>
        </p:spPr>
      </p:sp>
      <p:sp>
        <p:nvSpPr>
          <p:cNvPr id="14" name="Freeform 14"/>
          <p:cNvSpPr/>
          <p:nvPr/>
        </p:nvSpPr>
        <p:spPr>
          <a:xfrm>
            <a:off x="534715" y="6013020"/>
            <a:ext cx="493985" cy="493985"/>
          </a:xfrm>
          <a:custGeom>
            <a:avLst/>
            <a:gdLst/>
            <a:ahLst/>
            <a:cxnLst/>
            <a:rect l="l" t="t" r="r" b="b"/>
            <a:pathLst>
              <a:path w="493985" h="493985">
                <a:moveTo>
                  <a:pt x="0" y="0"/>
                </a:moveTo>
                <a:lnTo>
                  <a:pt x="493985" y="0"/>
                </a:lnTo>
                <a:lnTo>
                  <a:pt x="493985" y="493985"/>
                </a:lnTo>
                <a:lnTo>
                  <a:pt x="0" y="493985"/>
                </a:lnTo>
                <a:lnTo>
                  <a:pt x="0" y="0"/>
                </a:lnTo>
                <a:close/>
              </a:path>
            </a:pathLst>
          </a:custGeom>
          <a:blipFill>
            <a:blip r:embed="rId6"/>
            <a:stretch>
              <a:fillRect/>
            </a:stretch>
          </a:blipFill>
        </p:spPr>
      </p:sp>
      <p:sp>
        <p:nvSpPr>
          <p:cNvPr id="15" name="Freeform 15"/>
          <p:cNvSpPr/>
          <p:nvPr/>
        </p:nvSpPr>
        <p:spPr>
          <a:xfrm>
            <a:off x="9825873" y="1937447"/>
            <a:ext cx="7992112" cy="7992112"/>
          </a:xfrm>
          <a:custGeom>
            <a:avLst/>
            <a:gdLst/>
            <a:ahLst/>
            <a:cxnLst/>
            <a:rect l="l" t="t" r="r" b="b"/>
            <a:pathLst>
              <a:path w="7992112" h="7992112">
                <a:moveTo>
                  <a:pt x="0" y="0"/>
                </a:moveTo>
                <a:lnTo>
                  <a:pt x="7992112" y="0"/>
                </a:lnTo>
                <a:lnTo>
                  <a:pt x="7992112" y="7992112"/>
                </a:lnTo>
                <a:lnTo>
                  <a:pt x="0" y="7992112"/>
                </a:lnTo>
                <a:lnTo>
                  <a:pt x="0" y="0"/>
                </a:lnTo>
                <a:close/>
              </a:path>
            </a:pathLst>
          </a:custGeom>
          <a:blipFill>
            <a:blip r:embed="rId7"/>
            <a:stretch>
              <a:fillRect/>
            </a:stretch>
          </a:blipFill>
        </p:spPr>
      </p:sp>
      <p:sp>
        <p:nvSpPr>
          <p:cNvPr id="16" name="TextBox 16"/>
          <p:cNvSpPr txBox="1"/>
          <p:nvPr/>
        </p:nvSpPr>
        <p:spPr>
          <a:xfrm>
            <a:off x="1296072" y="2374028"/>
            <a:ext cx="6533744" cy="438150"/>
          </a:xfrm>
          <a:prstGeom prst="rect">
            <a:avLst/>
          </a:prstGeom>
        </p:spPr>
        <p:txBody>
          <a:bodyPr lIns="0" tIns="0" rIns="0" bIns="0" rtlCol="0" anchor="t">
            <a:spAutoFit/>
          </a:bodyPr>
          <a:lstStyle/>
          <a:p>
            <a:pPr algn="just">
              <a:lnSpc>
                <a:spcPts val="3360"/>
              </a:lnSpc>
            </a:pPr>
            <a:r>
              <a:rPr lang="en-US" sz="2800" b="1" u="sng">
                <a:solidFill>
                  <a:srgbClr val="000000"/>
                </a:solidFill>
                <a:latin typeface="Arial Bold"/>
                <a:ea typeface="Arial Bold"/>
                <a:cs typeface="Arial Bold"/>
                <a:sym typeface="Arial Bold"/>
              </a:rPr>
              <a:t>Potential Impact on Target Audience</a:t>
            </a:r>
          </a:p>
        </p:txBody>
      </p:sp>
      <p:sp>
        <p:nvSpPr>
          <p:cNvPr id="17" name="TextBox 17"/>
          <p:cNvSpPr txBox="1"/>
          <p:nvPr/>
        </p:nvSpPr>
        <p:spPr>
          <a:xfrm>
            <a:off x="363530" y="3060430"/>
            <a:ext cx="9195643" cy="2876550"/>
          </a:xfrm>
          <a:prstGeom prst="rect">
            <a:avLst/>
          </a:prstGeom>
        </p:spPr>
        <p:txBody>
          <a:bodyPr lIns="0" tIns="0" rIns="0" bIns="0" rtlCol="0" anchor="t">
            <a:spAutoFit/>
          </a:bodyPr>
          <a:lstStyle/>
          <a:p>
            <a:pPr marL="345441" lvl="1" indent="-172721" algn="just">
              <a:lnSpc>
                <a:spcPts val="1920"/>
              </a:lnSpc>
              <a:buFont typeface="Arial"/>
              <a:buChar char="•"/>
            </a:pPr>
            <a:r>
              <a:rPr lang="en-US" sz="1600" b="1">
                <a:solidFill>
                  <a:srgbClr val="000000"/>
                </a:solidFill>
                <a:latin typeface="Arimo Bold"/>
                <a:ea typeface="Arimo Bold"/>
                <a:cs typeface="Arimo Bold"/>
                <a:sym typeface="Arimo Bold"/>
              </a:rPr>
              <a:t>Passengers / Train Travelers: </a:t>
            </a:r>
            <a:r>
              <a:rPr lang="en-US" sz="1600">
                <a:solidFill>
                  <a:srgbClr val="000000"/>
                </a:solidFill>
                <a:latin typeface="Arimo"/>
                <a:ea typeface="Arimo"/>
                <a:cs typeface="Arimo"/>
                <a:sym typeface="Arimo"/>
              </a:rPr>
              <a:t>Safer and more reliable train journeys, fewer delays, proactive alerts during disruptions.</a:t>
            </a:r>
          </a:p>
          <a:p>
            <a:pPr algn="just">
              <a:lnSpc>
                <a:spcPts val="1920"/>
              </a:lnSpc>
            </a:pPr>
            <a:endParaRPr lang="en-US" sz="1600">
              <a:solidFill>
                <a:srgbClr val="000000"/>
              </a:solidFill>
              <a:latin typeface="Arimo"/>
              <a:ea typeface="Arimo"/>
              <a:cs typeface="Arimo"/>
              <a:sym typeface="Arimo"/>
            </a:endParaRPr>
          </a:p>
          <a:p>
            <a:pPr marL="345441" lvl="1" indent="-172721" algn="just">
              <a:lnSpc>
                <a:spcPts val="1920"/>
              </a:lnSpc>
              <a:buFont typeface="Arial"/>
              <a:buChar char="•"/>
            </a:pPr>
            <a:r>
              <a:rPr lang="en-US" sz="1600" b="1">
                <a:solidFill>
                  <a:srgbClr val="000000"/>
                </a:solidFill>
                <a:latin typeface="Arimo Bold"/>
                <a:ea typeface="Arimo Bold"/>
                <a:cs typeface="Arimo Bold"/>
                <a:sym typeface="Arimo Bold"/>
              </a:rPr>
              <a:t>Railway Controllers &amp; Authorities: </a:t>
            </a:r>
            <a:r>
              <a:rPr lang="en-US" sz="1600">
                <a:solidFill>
                  <a:srgbClr val="000000"/>
                </a:solidFill>
                <a:latin typeface="Arimo"/>
                <a:ea typeface="Arimo"/>
                <a:cs typeface="Arimo"/>
                <a:sym typeface="Arimo"/>
              </a:rPr>
              <a:t>Faster decision-making, optimized track usage, improved operational efficiency.</a:t>
            </a:r>
          </a:p>
          <a:p>
            <a:pPr algn="just">
              <a:lnSpc>
                <a:spcPts val="1920"/>
              </a:lnSpc>
            </a:pPr>
            <a:endParaRPr lang="en-US" sz="1600">
              <a:solidFill>
                <a:srgbClr val="000000"/>
              </a:solidFill>
              <a:latin typeface="Arimo"/>
              <a:ea typeface="Arimo"/>
              <a:cs typeface="Arimo"/>
              <a:sym typeface="Arimo"/>
            </a:endParaRPr>
          </a:p>
          <a:p>
            <a:pPr marL="345441" lvl="1" indent="-172721" algn="just">
              <a:lnSpc>
                <a:spcPts val="1920"/>
              </a:lnSpc>
              <a:buFont typeface="Arial"/>
              <a:buChar char="•"/>
            </a:pPr>
            <a:r>
              <a:rPr lang="en-US" sz="1600" b="1">
                <a:solidFill>
                  <a:srgbClr val="000000"/>
                </a:solidFill>
                <a:latin typeface="Arimo Bold"/>
                <a:ea typeface="Arimo Bold"/>
                <a:cs typeface="Arimo Bold"/>
                <a:sym typeface="Arimo Bold"/>
              </a:rPr>
              <a:t>Railway Management / Indian Railways: </a:t>
            </a:r>
            <a:r>
              <a:rPr lang="en-US" sz="1600">
                <a:solidFill>
                  <a:srgbClr val="000000"/>
                </a:solidFill>
                <a:latin typeface="Arimo"/>
                <a:ea typeface="Arimo"/>
                <a:cs typeface="Arimo"/>
                <a:sym typeface="Arimo"/>
              </a:rPr>
              <a:t>Data-driven scheduling insights, higher punctuality, increased throughput of trains.</a:t>
            </a:r>
          </a:p>
          <a:p>
            <a:pPr algn="just">
              <a:lnSpc>
                <a:spcPts val="1920"/>
              </a:lnSpc>
            </a:pPr>
            <a:endParaRPr lang="en-US" sz="1600">
              <a:solidFill>
                <a:srgbClr val="000000"/>
              </a:solidFill>
              <a:latin typeface="Arimo"/>
              <a:ea typeface="Arimo"/>
              <a:cs typeface="Arimo"/>
              <a:sym typeface="Arimo"/>
            </a:endParaRPr>
          </a:p>
          <a:p>
            <a:pPr marL="345441" lvl="1" indent="-172721" algn="just">
              <a:lnSpc>
                <a:spcPts val="1920"/>
              </a:lnSpc>
              <a:buFont typeface="Arial"/>
              <a:buChar char="•"/>
            </a:pPr>
            <a:r>
              <a:rPr lang="en-US" sz="1600" b="1">
                <a:solidFill>
                  <a:srgbClr val="000000"/>
                </a:solidFill>
                <a:latin typeface="Arimo Bold"/>
                <a:ea typeface="Arimo Bold"/>
                <a:cs typeface="Arimo Bold"/>
                <a:sym typeface="Arimo Bold"/>
              </a:rPr>
              <a:t>Government &amp; Transport Planners: </a:t>
            </a:r>
            <a:r>
              <a:rPr lang="en-US" sz="1600">
                <a:solidFill>
                  <a:srgbClr val="000000"/>
                </a:solidFill>
                <a:latin typeface="Arimo"/>
                <a:ea typeface="Arimo"/>
                <a:cs typeface="Arimo"/>
                <a:sym typeface="Arimo"/>
              </a:rPr>
              <a:t>Better infrastructure utilization, actionable insights for policy and investment.</a:t>
            </a:r>
          </a:p>
          <a:p>
            <a:pPr algn="just">
              <a:lnSpc>
                <a:spcPts val="1920"/>
              </a:lnSpc>
            </a:pPr>
            <a:endParaRPr lang="en-US" sz="1600">
              <a:solidFill>
                <a:srgbClr val="000000"/>
              </a:solidFill>
              <a:latin typeface="Arimo"/>
              <a:ea typeface="Arimo"/>
              <a:cs typeface="Arimo"/>
              <a:sym typeface="Arimo"/>
            </a:endParaRPr>
          </a:p>
        </p:txBody>
      </p:sp>
      <p:sp>
        <p:nvSpPr>
          <p:cNvPr id="18" name="TextBox 18"/>
          <p:cNvSpPr txBox="1"/>
          <p:nvPr/>
        </p:nvSpPr>
        <p:spPr>
          <a:xfrm>
            <a:off x="1197076" y="6068855"/>
            <a:ext cx="5839915" cy="438150"/>
          </a:xfrm>
          <a:prstGeom prst="rect">
            <a:avLst/>
          </a:prstGeom>
        </p:spPr>
        <p:txBody>
          <a:bodyPr lIns="0" tIns="0" rIns="0" bIns="0" rtlCol="0" anchor="t">
            <a:spAutoFit/>
          </a:bodyPr>
          <a:lstStyle/>
          <a:p>
            <a:pPr algn="just">
              <a:lnSpc>
                <a:spcPts val="3360"/>
              </a:lnSpc>
            </a:pPr>
            <a:r>
              <a:rPr lang="en-US" sz="2800" b="1" u="sng">
                <a:solidFill>
                  <a:srgbClr val="000000"/>
                </a:solidFill>
                <a:latin typeface="Arial Bold"/>
                <a:ea typeface="Arial Bold"/>
                <a:cs typeface="Arial Bold"/>
                <a:sym typeface="Arial Bold"/>
              </a:rPr>
              <a:t>Benefits of the Solution</a:t>
            </a:r>
          </a:p>
        </p:txBody>
      </p:sp>
      <p:sp>
        <p:nvSpPr>
          <p:cNvPr id="19" name="TextBox 19"/>
          <p:cNvSpPr txBox="1"/>
          <p:nvPr/>
        </p:nvSpPr>
        <p:spPr>
          <a:xfrm>
            <a:off x="363530" y="6686555"/>
            <a:ext cx="8780470" cy="3105150"/>
          </a:xfrm>
          <a:prstGeom prst="rect">
            <a:avLst/>
          </a:prstGeom>
        </p:spPr>
        <p:txBody>
          <a:bodyPr lIns="0" tIns="0" rIns="0" bIns="0" rtlCol="0" anchor="t">
            <a:spAutoFit/>
          </a:bodyPr>
          <a:lstStyle/>
          <a:p>
            <a:pPr marL="367031" lvl="1" indent="-183515" algn="just">
              <a:lnSpc>
                <a:spcPts val="2040"/>
              </a:lnSpc>
              <a:buFont typeface="Arial"/>
              <a:buChar char="•"/>
            </a:pPr>
            <a:r>
              <a:rPr lang="en-US" sz="1700" b="1">
                <a:solidFill>
                  <a:srgbClr val="000000"/>
                </a:solidFill>
                <a:latin typeface="Arimo Bold"/>
                <a:ea typeface="Arimo Bold"/>
                <a:cs typeface="Arimo Bold"/>
                <a:sym typeface="Arimo Bold"/>
              </a:rPr>
              <a:t>Social Benefit: </a:t>
            </a:r>
            <a:r>
              <a:rPr lang="en-US" sz="1700">
                <a:solidFill>
                  <a:srgbClr val="000000"/>
                </a:solidFill>
                <a:latin typeface="Arimo"/>
                <a:ea typeface="Arimo"/>
                <a:cs typeface="Arimo"/>
                <a:sym typeface="Arimo"/>
              </a:rPr>
              <a:t>Enhanced safety, punctuality, and comfort for passengers; reduces human errors in traffic control.</a:t>
            </a:r>
          </a:p>
          <a:p>
            <a:pPr algn="just">
              <a:lnSpc>
                <a:spcPts val="2040"/>
              </a:lnSpc>
            </a:pPr>
            <a:endParaRPr lang="en-US" sz="1700">
              <a:solidFill>
                <a:srgbClr val="000000"/>
              </a:solidFill>
              <a:latin typeface="Arimo"/>
              <a:ea typeface="Arimo"/>
              <a:cs typeface="Arimo"/>
              <a:sym typeface="Arimo"/>
            </a:endParaRPr>
          </a:p>
          <a:p>
            <a:pPr marL="367031" lvl="1" indent="-183515" algn="just">
              <a:lnSpc>
                <a:spcPts val="2040"/>
              </a:lnSpc>
              <a:buFont typeface="Arial"/>
              <a:buChar char="•"/>
            </a:pPr>
            <a:r>
              <a:rPr lang="en-US" sz="1700" b="1">
                <a:solidFill>
                  <a:srgbClr val="000000"/>
                </a:solidFill>
                <a:latin typeface="Arimo Bold"/>
                <a:ea typeface="Arimo Bold"/>
                <a:cs typeface="Arimo Bold"/>
                <a:sym typeface="Arimo Bold"/>
              </a:rPr>
              <a:t>Economic </a:t>
            </a:r>
            <a:r>
              <a:rPr lang="en-US" sz="1700">
                <a:solidFill>
                  <a:srgbClr val="000000"/>
                </a:solidFill>
                <a:latin typeface="Arimo"/>
                <a:ea typeface="Arimo"/>
                <a:cs typeface="Arimo"/>
                <a:sym typeface="Arimo"/>
              </a:rPr>
              <a:t>Benefit: Improved train throughput reduces delays, boosting operational efficiency and passenger satisfaction.</a:t>
            </a:r>
          </a:p>
          <a:p>
            <a:pPr algn="just">
              <a:lnSpc>
                <a:spcPts val="2040"/>
              </a:lnSpc>
            </a:pPr>
            <a:endParaRPr lang="en-US" sz="1700">
              <a:solidFill>
                <a:srgbClr val="000000"/>
              </a:solidFill>
              <a:latin typeface="Arimo"/>
              <a:ea typeface="Arimo"/>
              <a:cs typeface="Arimo"/>
              <a:sym typeface="Arimo"/>
            </a:endParaRPr>
          </a:p>
          <a:p>
            <a:pPr marL="367031" lvl="1" indent="-183515" algn="just">
              <a:lnSpc>
                <a:spcPts val="2040"/>
              </a:lnSpc>
              <a:buFont typeface="Arial"/>
              <a:buChar char="•"/>
            </a:pPr>
            <a:r>
              <a:rPr lang="en-US" sz="1700" b="1">
                <a:solidFill>
                  <a:srgbClr val="000000"/>
                </a:solidFill>
                <a:latin typeface="Arimo Bold"/>
                <a:ea typeface="Arimo Bold"/>
                <a:cs typeface="Arimo Bold"/>
                <a:sym typeface="Arimo Bold"/>
              </a:rPr>
              <a:t>Operational Benefit: </a:t>
            </a:r>
            <a:r>
              <a:rPr lang="en-US" sz="1700">
                <a:solidFill>
                  <a:srgbClr val="000000"/>
                </a:solidFill>
                <a:latin typeface="Arimo"/>
                <a:ea typeface="Arimo"/>
                <a:cs typeface="Arimo"/>
                <a:sym typeface="Arimo"/>
              </a:rPr>
              <a:t>Reduces manual workload for traffic controllers; AI assists in decision-making.</a:t>
            </a:r>
          </a:p>
          <a:p>
            <a:pPr algn="just">
              <a:lnSpc>
                <a:spcPts val="2040"/>
              </a:lnSpc>
            </a:pPr>
            <a:endParaRPr lang="en-US" sz="1700">
              <a:solidFill>
                <a:srgbClr val="000000"/>
              </a:solidFill>
              <a:latin typeface="Arimo"/>
              <a:ea typeface="Arimo"/>
              <a:cs typeface="Arimo"/>
              <a:sym typeface="Arimo"/>
            </a:endParaRPr>
          </a:p>
          <a:p>
            <a:pPr marL="367031" lvl="1" indent="-183515" algn="just">
              <a:lnSpc>
                <a:spcPts val="2040"/>
              </a:lnSpc>
              <a:buFont typeface="Arial"/>
              <a:buChar char="•"/>
            </a:pPr>
            <a:r>
              <a:rPr lang="en-US" sz="1700" b="1">
                <a:solidFill>
                  <a:srgbClr val="000000"/>
                </a:solidFill>
                <a:latin typeface="Arimo Bold"/>
                <a:ea typeface="Arimo Bold"/>
                <a:cs typeface="Arimo Bold"/>
                <a:sym typeface="Arimo Bold"/>
              </a:rPr>
              <a:t>Reputational Benefit: </a:t>
            </a:r>
            <a:r>
              <a:rPr lang="en-US" sz="1700">
                <a:solidFill>
                  <a:srgbClr val="000000"/>
                </a:solidFill>
                <a:latin typeface="Arimo"/>
                <a:ea typeface="Arimo"/>
                <a:cs typeface="Arimo"/>
                <a:sym typeface="Arimo"/>
              </a:rPr>
              <a:t>Positions Indian Railways as a technologically advanced, smart, and efficient transportation system.</a:t>
            </a:r>
          </a:p>
          <a:p>
            <a:pPr algn="just">
              <a:lnSpc>
                <a:spcPts val="2040"/>
              </a:lnSpc>
            </a:pPr>
            <a:endParaRPr lang="en-US" sz="1700">
              <a:solidFill>
                <a:srgbClr val="000000"/>
              </a:solidFill>
              <a:latin typeface="Arimo"/>
              <a:ea typeface="Arimo"/>
              <a:cs typeface="Arimo"/>
              <a:sym typeface="Arim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 y="393856"/>
            <a:ext cx="16459200" cy="1714500"/>
            <a:chOff x="0" y="0"/>
            <a:chExt cx="21945600" cy="2286000"/>
          </a:xfrm>
        </p:grpSpPr>
        <p:sp>
          <p:nvSpPr>
            <p:cNvPr id="3" name="Freeform 3"/>
            <p:cNvSpPr/>
            <p:nvPr/>
          </p:nvSpPr>
          <p:spPr>
            <a:xfrm>
              <a:off x="0" y="0"/>
              <a:ext cx="21945600" cy="2286000"/>
            </a:xfrm>
            <a:custGeom>
              <a:avLst/>
              <a:gdLst/>
              <a:ahLst/>
              <a:cxnLst/>
              <a:rect l="l" t="t" r="r" b="b"/>
              <a:pathLst>
                <a:path w="21945600" h="2286000">
                  <a:moveTo>
                    <a:pt x="0" y="0"/>
                  </a:moveTo>
                  <a:lnTo>
                    <a:pt x="21945600" y="0"/>
                  </a:lnTo>
                  <a:lnTo>
                    <a:pt x="21945600" y="2286000"/>
                  </a:lnTo>
                  <a:lnTo>
                    <a:pt x="0" y="2286000"/>
                  </a:lnTo>
                  <a:close/>
                </a:path>
              </a:pathLst>
            </a:custGeom>
            <a:solidFill>
              <a:srgbClr val="000000">
                <a:alpha val="0"/>
              </a:srgbClr>
            </a:solidFill>
          </p:spPr>
        </p:sp>
        <p:sp>
          <p:nvSpPr>
            <p:cNvPr id="4" name="TextBox 4"/>
            <p:cNvSpPr txBox="1"/>
            <p:nvPr/>
          </p:nvSpPr>
          <p:spPr>
            <a:xfrm>
              <a:off x="0" y="-104775"/>
              <a:ext cx="21945600" cy="2390775"/>
            </a:xfrm>
            <a:prstGeom prst="rect">
              <a:avLst/>
            </a:prstGeom>
          </p:spPr>
          <p:txBody>
            <a:bodyPr lIns="0" tIns="0" rIns="0" bIns="0" rtlCol="0" anchor="ctr"/>
            <a:lstStyle/>
            <a:p>
              <a:pPr algn="ctr">
                <a:lnSpc>
                  <a:spcPts val="6480"/>
                </a:lnSpc>
              </a:pPr>
              <a:r>
                <a:rPr lang="en-US" sz="5400" b="1">
                  <a:solidFill>
                    <a:srgbClr val="000000"/>
                  </a:solidFill>
                  <a:latin typeface="Times New Roman Bold"/>
                  <a:ea typeface="Times New Roman Bold"/>
                  <a:cs typeface="Times New Roman Bold"/>
                  <a:sym typeface="Times New Roman Bold"/>
                </a:rPr>
                <a:t>RESEARCH  AND REFERENCES</a:t>
              </a:r>
            </a:p>
          </p:txBody>
        </p:sp>
      </p:grpSp>
      <p:grpSp>
        <p:nvGrpSpPr>
          <p:cNvPr id="5" name="Group 5"/>
          <p:cNvGrpSpPr/>
          <p:nvPr/>
        </p:nvGrpSpPr>
        <p:grpSpPr>
          <a:xfrm>
            <a:off x="14762049" y="85645"/>
            <a:ext cx="3313680" cy="1684302"/>
            <a:chOff x="0" y="0"/>
            <a:chExt cx="4418240" cy="2245736"/>
          </a:xfrm>
        </p:grpSpPr>
        <p:sp>
          <p:nvSpPr>
            <p:cNvPr id="6" name="Freeform 6" descr="https://www.sih.gov.in/img1/SIH-Logo.png"/>
            <p:cNvSpPr/>
            <p:nvPr/>
          </p:nvSpPr>
          <p:spPr>
            <a:xfrm>
              <a:off x="0" y="0"/>
              <a:ext cx="4418203" cy="2245741"/>
            </a:xfrm>
            <a:custGeom>
              <a:avLst/>
              <a:gdLst/>
              <a:ahLst/>
              <a:cxnLst/>
              <a:rect l="l" t="t" r="r" b="b"/>
              <a:pathLst>
                <a:path w="4418203" h="2245741">
                  <a:moveTo>
                    <a:pt x="0" y="0"/>
                  </a:moveTo>
                  <a:lnTo>
                    <a:pt x="4418203" y="0"/>
                  </a:lnTo>
                  <a:lnTo>
                    <a:pt x="4418203" y="2245741"/>
                  </a:lnTo>
                  <a:lnTo>
                    <a:pt x="0" y="2245741"/>
                  </a:lnTo>
                  <a:lnTo>
                    <a:pt x="0" y="0"/>
                  </a:lnTo>
                  <a:close/>
                </a:path>
              </a:pathLst>
            </a:custGeom>
            <a:blipFill>
              <a:blip r:embed="rId2"/>
              <a:stretch>
                <a:fillRect/>
              </a:stretch>
            </a:blipFill>
          </p:spPr>
        </p:sp>
      </p:grpSp>
      <p:sp>
        <p:nvSpPr>
          <p:cNvPr id="7" name="TextBox 7"/>
          <p:cNvSpPr txBox="1"/>
          <p:nvPr/>
        </p:nvSpPr>
        <p:spPr>
          <a:xfrm>
            <a:off x="695086" y="890237"/>
            <a:ext cx="1950843" cy="360869"/>
          </a:xfrm>
          <a:prstGeom prst="rect">
            <a:avLst/>
          </a:prstGeom>
        </p:spPr>
        <p:txBody>
          <a:bodyPr lIns="0" tIns="0" rIns="0" bIns="0" rtlCol="0" anchor="t">
            <a:spAutoFit/>
          </a:bodyPr>
          <a:lstStyle/>
          <a:p>
            <a:pPr algn="ctr">
              <a:lnSpc>
                <a:spcPts val="2719"/>
              </a:lnSpc>
            </a:pPr>
            <a:r>
              <a:rPr lang="en-US" sz="2266" b="1">
                <a:solidFill>
                  <a:srgbClr val="000000"/>
                </a:solidFill>
                <a:latin typeface="Arial Bold"/>
                <a:ea typeface="Arial Bold"/>
                <a:cs typeface="Arial Bold"/>
                <a:sym typeface="Arial Bold"/>
              </a:rPr>
              <a:t>Code Blooded</a:t>
            </a:r>
          </a:p>
        </p:txBody>
      </p:sp>
      <p:grpSp>
        <p:nvGrpSpPr>
          <p:cNvPr id="8" name="Group 8"/>
          <p:cNvGrpSpPr/>
          <p:nvPr/>
        </p:nvGrpSpPr>
        <p:grpSpPr>
          <a:xfrm>
            <a:off x="363530" y="208583"/>
            <a:ext cx="2309154" cy="1438427"/>
            <a:chOff x="0" y="0"/>
            <a:chExt cx="3078872" cy="1917902"/>
          </a:xfrm>
        </p:grpSpPr>
        <p:sp>
          <p:nvSpPr>
            <p:cNvPr id="9" name="Freeform 9"/>
            <p:cNvSpPr/>
            <p:nvPr/>
          </p:nvSpPr>
          <p:spPr>
            <a:xfrm>
              <a:off x="0" y="0"/>
              <a:ext cx="3078872" cy="1917902"/>
            </a:xfrm>
            <a:custGeom>
              <a:avLst/>
              <a:gdLst/>
              <a:ahLst/>
              <a:cxnLst/>
              <a:rect l="l" t="t" r="r" b="b"/>
              <a:pathLst>
                <a:path w="3078872" h="1917902">
                  <a:moveTo>
                    <a:pt x="0" y="0"/>
                  </a:moveTo>
                  <a:lnTo>
                    <a:pt x="3078872" y="0"/>
                  </a:lnTo>
                  <a:lnTo>
                    <a:pt x="3078872" y="1917902"/>
                  </a:lnTo>
                  <a:lnTo>
                    <a:pt x="0" y="19179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430673" y="484142"/>
              <a:ext cx="2217527" cy="930568"/>
            </a:xfrm>
            <a:prstGeom prst="rect">
              <a:avLst/>
            </a:prstGeom>
          </p:spPr>
          <p:txBody>
            <a:bodyPr lIns="0" tIns="0" rIns="0" bIns="0" rtlCol="0" anchor="t">
              <a:spAutoFit/>
            </a:bodyPr>
            <a:lstStyle/>
            <a:p>
              <a:pPr algn="ctr">
                <a:lnSpc>
                  <a:spcPts val="2719"/>
                </a:lnSpc>
              </a:pPr>
              <a:r>
                <a:rPr lang="en-US" sz="2266" b="1">
                  <a:solidFill>
                    <a:srgbClr val="000000"/>
                  </a:solidFill>
                  <a:latin typeface="Arial Bold"/>
                  <a:ea typeface="Arial Bold"/>
                  <a:cs typeface="Arial Bold"/>
                  <a:sym typeface="Arial Bold"/>
                </a:rPr>
                <a:t>Red Dev </a:t>
              </a:r>
            </a:p>
            <a:p>
              <a:pPr algn="ctr">
                <a:lnSpc>
                  <a:spcPts val="2719"/>
                </a:lnSpc>
              </a:pPr>
              <a:r>
                <a:rPr lang="en-US" sz="2266" b="1">
                  <a:solidFill>
                    <a:srgbClr val="000000"/>
                  </a:solidFill>
                  <a:latin typeface="Arial Bold"/>
                  <a:ea typeface="Arial Bold"/>
                  <a:cs typeface="Arial Bold"/>
                  <a:sym typeface="Arial Bold"/>
                </a:rPr>
                <a:t>Redemption</a:t>
              </a:r>
            </a:p>
          </p:txBody>
        </p:sp>
      </p:grpSp>
      <p:sp>
        <p:nvSpPr>
          <p:cNvPr id="11" name="Freeform 11"/>
          <p:cNvSpPr/>
          <p:nvPr/>
        </p:nvSpPr>
        <p:spPr>
          <a:xfrm>
            <a:off x="499596" y="2043968"/>
            <a:ext cx="548688" cy="548688"/>
          </a:xfrm>
          <a:custGeom>
            <a:avLst/>
            <a:gdLst/>
            <a:ahLst/>
            <a:cxnLst/>
            <a:rect l="l" t="t" r="r" b="b"/>
            <a:pathLst>
              <a:path w="548688" h="548688">
                <a:moveTo>
                  <a:pt x="0" y="0"/>
                </a:moveTo>
                <a:lnTo>
                  <a:pt x="548688" y="0"/>
                </a:lnTo>
                <a:lnTo>
                  <a:pt x="548688" y="548688"/>
                </a:lnTo>
                <a:lnTo>
                  <a:pt x="0" y="548688"/>
                </a:lnTo>
                <a:lnTo>
                  <a:pt x="0" y="0"/>
                </a:lnTo>
                <a:close/>
              </a:path>
            </a:pathLst>
          </a:custGeom>
          <a:blipFill>
            <a:blip r:embed="rId5"/>
            <a:stretch>
              <a:fillRect/>
            </a:stretch>
          </a:blipFill>
        </p:spPr>
      </p:sp>
      <p:sp>
        <p:nvSpPr>
          <p:cNvPr id="12" name="Freeform 12"/>
          <p:cNvSpPr/>
          <p:nvPr/>
        </p:nvSpPr>
        <p:spPr>
          <a:xfrm>
            <a:off x="10608770" y="8505438"/>
            <a:ext cx="6134542" cy="1480752"/>
          </a:xfrm>
          <a:custGeom>
            <a:avLst/>
            <a:gdLst/>
            <a:ahLst/>
            <a:cxnLst/>
            <a:rect l="l" t="t" r="r" b="b"/>
            <a:pathLst>
              <a:path w="6134542" h="1480752">
                <a:moveTo>
                  <a:pt x="0" y="0"/>
                </a:moveTo>
                <a:lnTo>
                  <a:pt x="6134542" y="0"/>
                </a:lnTo>
                <a:lnTo>
                  <a:pt x="6134542" y="1480752"/>
                </a:lnTo>
                <a:lnTo>
                  <a:pt x="0" y="1480752"/>
                </a:lnTo>
                <a:lnTo>
                  <a:pt x="0" y="0"/>
                </a:lnTo>
                <a:close/>
              </a:path>
            </a:pathLst>
          </a:custGeom>
          <a:blipFill>
            <a:blip r:embed="rId6"/>
            <a:stretch>
              <a:fillRect/>
            </a:stretch>
          </a:blipFill>
        </p:spPr>
      </p:sp>
      <p:sp>
        <p:nvSpPr>
          <p:cNvPr id="13" name="Freeform 13"/>
          <p:cNvSpPr/>
          <p:nvPr/>
        </p:nvSpPr>
        <p:spPr>
          <a:xfrm>
            <a:off x="10608770" y="2791256"/>
            <a:ext cx="5366561" cy="5511810"/>
          </a:xfrm>
          <a:custGeom>
            <a:avLst/>
            <a:gdLst/>
            <a:ahLst/>
            <a:cxnLst/>
            <a:rect l="l" t="t" r="r" b="b"/>
            <a:pathLst>
              <a:path w="5366561" h="5511810">
                <a:moveTo>
                  <a:pt x="0" y="0"/>
                </a:moveTo>
                <a:lnTo>
                  <a:pt x="5366561" y="0"/>
                </a:lnTo>
                <a:lnTo>
                  <a:pt x="5366561" y="5511810"/>
                </a:lnTo>
                <a:lnTo>
                  <a:pt x="0" y="5511810"/>
                </a:lnTo>
                <a:lnTo>
                  <a:pt x="0" y="0"/>
                </a:lnTo>
                <a:close/>
              </a:path>
            </a:pathLst>
          </a:custGeom>
          <a:blipFill>
            <a:blip r:embed="rId7"/>
            <a:stretch>
              <a:fillRect/>
            </a:stretch>
          </a:blipFill>
        </p:spPr>
      </p:sp>
      <p:sp>
        <p:nvSpPr>
          <p:cNvPr id="14" name="Freeform 14"/>
          <p:cNvSpPr/>
          <p:nvPr/>
        </p:nvSpPr>
        <p:spPr>
          <a:xfrm>
            <a:off x="10608770" y="2015739"/>
            <a:ext cx="576917" cy="576917"/>
          </a:xfrm>
          <a:custGeom>
            <a:avLst/>
            <a:gdLst/>
            <a:ahLst/>
            <a:cxnLst/>
            <a:rect l="l" t="t" r="r" b="b"/>
            <a:pathLst>
              <a:path w="576917" h="576917">
                <a:moveTo>
                  <a:pt x="0" y="0"/>
                </a:moveTo>
                <a:lnTo>
                  <a:pt x="576916" y="0"/>
                </a:lnTo>
                <a:lnTo>
                  <a:pt x="576916" y="576917"/>
                </a:lnTo>
                <a:lnTo>
                  <a:pt x="0" y="576917"/>
                </a:lnTo>
                <a:lnTo>
                  <a:pt x="0" y="0"/>
                </a:lnTo>
                <a:close/>
              </a:path>
            </a:pathLst>
          </a:custGeom>
          <a:blipFill>
            <a:blip r:embed="rId8"/>
            <a:stretch>
              <a:fillRect/>
            </a:stretch>
          </a:blipFill>
        </p:spPr>
      </p:sp>
      <p:sp>
        <p:nvSpPr>
          <p:cNvPr id="15" name="TextBox 15"/>
          <p:cNvSpPr txBox="1"/>
          <p:nvPr/>
        </p:nvSpPr>
        <p:spPr>
          <a:xfrm>
            <a:off x="1190472" y="2154506"/>
            <a:ext cx="5372514" cy="438150"/>
          </a:xfrm>
          <a:prstGeom prst="rect">
            <a:avLst/>
          </a:prstGeom>
        </p:spPr>
        <p:txBody>
          <a:bodyPr lIns="0" tIns="0" rIns="0" bIns="0" rtlCol="0" anchor="t">
            <a:spAutoFit/>
          </a:bodyPr>
          <a:lstStyle/>
          <a:p>
            <a:pPr algn="just">
              <a:lnSpc>
                <a:spcPts val="3360"/>
              </a:lnSpc>
            </a:pPr>
            <a:r>
              <a:rPr lang="en-US" sz="2800" b="1" u="sng">
                <a:solidFill>
                  <a:srgbClr val="000000"/>
                </a:solidFill>
                <a:latin typeface="Arial Bold"/>
                <a:ea typeface="Arial Bold"/>
                <a:cs typeface="Arial Bold"/>
                <a:sym typeface="Arial Bold"/>
              </a:rPr>
              <a:t>References</a:t>
            </a:r>
          </a:p>
        </p:txBody>
      </p:sp>
      <p:sp>
        <p:nvSpPr>
          <p:cNvPr id="16" name="TextBox 16"/>
          <p:cNvSpPr txBox="1"/>
          <p:nvPr/>
        </p:nvSpPr>
        <p:spPr>
          <a:xfrm>
            <a:off x="281451" y="2772206"/>
            <a:ext cx="9058420" cy="6953250"/>
          </a:xfrm>
          <a:prstGeom prst="rect">
            <a:avLst/>
          </a:prstGeom>
        </p:spPr>
        <p:txBody>
          <a:bodyPr lIns="0" tIns="0" rIns="0" bIns="0" rtlCol="0" anchor="t">
            <a:spAutoFit/>
          </a:bodyPr>
          <a:lstStyle/>
          <a:p>
            <a:pPr algn="l">
              <a:lnSpc>
                <a:spcPts val="2160"/>
              </a:lnSpc>
            </a:pPr>
            <a:r>
              <a:rPr lang="en-US" sz="1800" b="1">
                <a:solidFill>
                  <a:srgbClr val="000000"/>
                </a:solidFill>
                <a:latin typeface="Arial Bold"/>
                <a:ea typeface="Arial Bold"/>
                <a:cs typeface="Arial Bold"/>
                <a:sym typeface="Arial Bold"/>
              </a:rPr>
              <a:t>   Books</a:t>
            </a:r>
          </a:p>
          <a:p>
            <a:pPr marL="388620" lvl="1" indent="-194310" algn="l">
              <a:lnSpc>
                <a:spcPts val="2160"/>
              </a:lnSpc>
              <a:buFont typeface="Arial"/>
              <a:buChar char="•"/>
            </a:pPr>
            <a:r>
              <a:rPr lang="en-US" sz="1800">
                <a:solidFill>
                  <a:srgbClr val="000000"/>
                </a:solidFill>
                <a:latin typeface="Arial"/>
                <a:ea typeface="Arial"/>
                <a:cs typeface="Arial"/>
                <a:sym typeface="Arial"/>
              </a:rPr>
              <a:t>Hansen I. A., Pachl J. (eds.). Railway Timetabling and O</a:t>
            </a:r>
            <a:r>
              <a:rPr lang="en-US" sz="1800" u="none">
                <a:solidFill>
                  <a:srgbClr val="000000"/>
                </a:solidFill>
                <a:latin typeface="Arial"/>
                <a:ea typeface="Arial"/>
                <a:cs typeface="Arial"/>
                <a:sym typeface="Arial"/>
              </a:rPr>
              <a:t>p</a:t>
            </a:r>
            <a:r>
              <a:rPr lang="en-US" sz="1800">
                <a:solidFill>
                  <a:srgbClr val="000000"/>
                </a:solidFill>
                <a:latin typeface="Arial"/>
                <a:ea typeface="Arial"/>
                <a:cs typeface="Arial"/>
                <a:sym typeface="Arial"/>
              </a:rPr>
              <a:t>e</a:t>
            </a:r>
            <a:r>
              <a:rPr lang="en-US" sz="1800" u="none">
                <a:solidFill>
                  <a:srgbClr val="000000"/>
                </a:solidFill>
                <a:latin typeface="Arial"/>
                <a:ea typeface="Arial"/>
                <a:cs typeface="Arial"/>
                <a:sym typeface="Arial"/>
              </a:rPr>
              <a:t>r</a:t>
            </a:r>
            <a:r>
              <a:rPr lang="en-US" sz="1800">
                <a:solidFill>
                  <a:srgbClr val="000000"/>
                </a:solidFill>
                <a:latin typeface="Arial"/>
                <a:ea typeface="Arial"/>
                <a:cs typeface="Arial"/>
                <a:sym typeface="Arial"/>
              </a:rPr>
              <a:t>a</a:t>
            </a:r>
            <a:r>
              <a:rPr lang="en-US" sz="1800" u="none">
                <a:solidFill>
                  <a:srgbClr val="000000"/>
                </a:solidFill>
                <a:latin typeface="Arial"/>
                <a:ea typeface="Arial"/>
                <a:cs typeface="Arial"/>
                <a:sym typeface="Arial"/>
              </a:rPr>
              <a:t>tions</a:t>
            </a:r>
            <a:r>
              <a:rPr lang="en-US" sz="1800">
                <a:solidFill>
                  <a:srgbClr val="000000"/>
                </a:solidFill>
                <a:latin typeface="Arial"/>
                <a:ea typeface="Arial"/>
                <a:cs typeface="Arial"/>
                <a:sym typeface="Arial"/>
              </a:rPr>
              <a:t>: A</a:t>
            </a:r>
            <a:r>
              <a:rPr lang="en-US" sz="1800" u="none">
                <a:solidFill>
                  <a:srgbClr val="000000"/>
                </a:solidFill>
                <a:latin typeface="Arial"/>
                <a:ea typeface="Arial"/>
                <a:cs typeface="Arial"/>
                <a:sym typeface="Arial"/>
              </a:rPr>
              <a:t>nal</a:t>
            </a:r>
            <a:r>
              <a:rPr lang="en-US" sz="1800">
                <a:solidFill>
                  <a:srgbClr val="000000"/>
                </a:solidFill>
                <a:latin typeface="Arial"/>
                <a:ea typeface="Arial"/>
                <a:cs typeface="Arial"/>
                <a:sym typeface="Arial"/>
              </a:rPr>
              <a:t>y</a:t>
            </a:r>
            <a:r>
              <a:rPr lang="en-US" sz="1800" u="none">
                <a:solidFill>
                  <a:srgbClr val="000000"/>
                </a:solidFill>
                <a:latin typeface="Arial"/>
                <a:ea typeface="Arial"/>
                <a:cs typeface="Arial"/>
                <a:sym typeface="Arial"/>
              </a:rPr>
              <a:t>s</a:t>
            </a:r>
            <a:r>
              <a:rPr lang="en-US" sz="1800">
                <a:solidFill>
                  <a:srgbClr val="000000"/>
                </a:solidFill>
                <a:latin typeface="Arial"/>
                <a:ea typeface="Arial"/>
                <a:cs typeface="Arial"/>
                <a:sym typeface="Arial"/>
              </a:rPr>
              <a:t>is, Modelling, Optimisation, Simulation, P</a:t>
            </a:r>
            <a:r>
              <a:rPr lang="en-US" sz="1800" u="none">
                <a:solidFill>
                  <a:srgbClr val="000000"/>
                </a:solidFill>
                <a:latin typeface="Arial"/>
                <a:ea typeface="Arial"/>
                <a:cs typeface="Arial"/>
                <a:sym typeface="Arial"/>
              </a:rPr>
              <a:t>e</a:t>
            </a:r>
            <a:r>
              <a:rPr lang="en-US" sz="1800">
                <a:solidFill>
                  <a:srgbClr val="000000"/>
                </a:solidFill>
                <a:latin typeface="Arial"/>
                <a:ea typeface="Arial"/>
                <a:cs typeface="Arial"/>
                <a:sym typeface="Arial"/>
              </a:rPr>
              <a:t>rf</a:t>
            </a:r>
            <a:r>
              <a:rPr lang="en-US" sz="1800" u="none">
                <a:solidFill>
                  <a:srgbClr val="000000"/>
                </a:solidFill>
                <a:latin typeface="Arial"/>
                <a:ea typeface="Arial"/>
                <a:cs typeface="Arial"/>
                <a:sym typeface="Arial"/>
              </a:rPr>
              <a:t>or</a:t>
            </a:r>
            <a:r>
              <a:rPr lang="en-US" sz="1800">
                <a:solidFill>
                  <a:srgbClr val="000000"/>
                </a:solidFill>
                <a:latin typeface="Arial"/>
                <a:ea typeface="Arial"/>
                <a:cs typeface="Arial"/>
                <a:sym typeface="Arial"/>
              </a:rPr>
              <a:t>man</a:t>
            </a:r>
            <a:r>
              <a:rPr lang="en-US" sz="1800" u="none">
                <a:solidFill>
                  <a:srgbClr val="000000"/>
                </a:solidFill>
                <a:latin typeface="Arial"/>
                <a:ea typeface="Arial"/>
                <a:cs typeface="Arial"/>
                <a:sym typeface="Arial"/>
              </a:rPr>
              <a:t>ce</a:t>
            </a:r>
            <a:r>
              <a:rPr lang="en-US" sz="1800">
                <a:solidFill>
                  <a:srgbClr val="000000"/>
                </a:solidFill>
                <a:latin typeface="Arial"/>
                <a:ea typeface="Arial"/>
                <a:cs typeface="Arial"/>
                <a:sym typeface="Arial"/>
              </a:rPr>
              <a:t> Ev</a:t>
            </a:r>
            <a:r>
              <a:rPr lang="en-US" sz="1800" u="none">
                <a:solidFill>
                  <a:srgbClr val="000000"/>
                </a:solidFill>
                <a:latin typeface="Arial"/>
                <a:ea typeface="Arial"/>
                <a:cs typeface="Arial"/>
                <a:sym typeface="Arial"/>
              </a:rPr>
              <a:t>a</a:t>
            </a:r>
            <a:r>
              <a:rPr lang="en-US" sz="1800">
                <a:solidFill>
                  <a:srgbClr val="000000"/>
                </a:solidFill>
                <a:latin typeface="Arial"/>
                <a:ea typeface="Arial"/>
                <a:cs typeface="Arial"/>
                <a:sym typeface="Arial"/>
              </a:rPr>
              <a:t>l</a:t>
            </a:r>
            <a:r>
              <a:rPr lang="en-US" sz="1800" u="none">
                <a:solidFill>
                  <a:srgbClr val="000000"/>
                </a:solidFill>
                <a:latin typeface="Arial"/>
                <a:ea typeface="Arial"/>
                <a:cs typeface="Arial"/>
                <a:sym typeface="Arial"/>
              </a:rPr>
              <a:t>uation</a:t>
            </a:r>
            <a:r>
              <a:rPr lang="en-US" sz="1800">
                <a:solidFill>
                  <a:srgbClr val="000000"/>
                </a:solidFill>
                <a:latin typeface="Arial"/>
                <a:ea typeface="Arial"/>
                <a:cs typeface="Arial"/>
                <a:sym typeface="Arial"/>
              </a:rPr>
              <a:t>. Eu</a:t>
            </a:r>
            <a:r>
              <a:rPr lang="en-US" sz="1800" u="none">
                <a:solidFill>
                  <a:srgbClr val="000000"/>
                </a:solidFill>
                <a:latin typeface="Arial"/>
                <a:ea typeface="Arial"/>
                <a:cs typeface="Arial"/>
                <a:sym typeface="Arial"/>
              </a:rPr>
              <a:t>rail</a:t>
            </a:r>
            <a:r>
              <a:rPr lang="en-US" sz="1800">
                <a:solidFill>
                  <a:srgbClr val="000000"/>
                </a:solidFill>
                <a:latin typeface="Arial"/>
                <a:ea typeface="Arial"/>
                <a:cs typeface="Arial"/>
                <a:sym typeface="Arial"/>
              </a:rPr>
              <a:t>p</a:t>
            </a:r>
            <a:r>
              <a:rPr lang="en-US" sz="1800" u="none">
                <a:solidFill>
                  <a:srgbClr val="000000"/>
                </a:solidFill>
                <a:latin typeface="Arial"/>
                <a:ea typeface="Arial"/>
                <a:cs typeface="Arial"/>
                <a:sym typeface="Arial"/>
              </a:rPr>
              <a:t>re</a:t>
            </a:r>
            <a:r>
              <a:rPr lang="en-US" sz="1800">
                <a:solidFill>
                  <a:srgbClr val="000000"/>
                </a:solidFill>
                <a:latin typeface="Arial"/>
                <a:ea typeface="Arial"/>
                <a:cs typeface="Arial"/>
                <a:sym typeface="Arial"/>
              </a:rPr>
              <a:t>ss, 20</a:t>
            </a:r>
            <a:r>
              <a:rPr lang="en-US" sz="1800" u="none">
                <a:solidFill>
                  <a:srgbClr val="000000"/>
                </a:solidFill>
                <a:latin typeface="Arial"/>
                <a:ea typeface="Arial"/>
                <a:cs typeface="Arial"/>
                <a:sym typeface="Arial"/>
              </a:rPr>
              <a:t>14 -ch. 6, pp. 145–188, 17-18 Oct. 2025.</a:t>
            </a:r>
          </a:p>
          <a:p>
            <a:pPr algn="l">
              <a:lnSpc>
                <a:spcPts val="2160"/>
              </a:lnSpc>
            </a:pPr>
            <a:endParaRPr lang="en-US" sz="1800" u="none">
              <a:solidFill>
                <a:srgbClr val="000000"/>
              </a:solidFill>
              <a:latin typeface="Arial"/>
              <a:ea typeface="Arial"/>
              <a:cs typeface="Arial"/>
              <a:sym typeface="Arial"/>
            </a:endParaRPr>
          </a:p>
          <a:p>
            <a:pPr marL="388620" lvl="1" indent="-194310" algn="l">
              <a:lnSpc>
                <a:spcPts val="2160"/>
              </a:lnSpc>
              <a:buFont typeface="Arial"/>
              <a:buChar char="•"/>
            </a:pPr>
            <a:r>
              <a:rPr lang="en-US" sz="1800">
                <a:solidFill>
                  <a:srgbClr val="000000"/>
                </a:solidFill>
                <a:latin typeface="Arial"/>
                <a:ea typeface="Arial"/>
                <a:cs typeface="Arial"/>
                <a:sym typeface="Arial"/>
              </a:rPr>
              <a:t>Patty B. W. (ed.). Handbook of Operations Research Applications at Railroads. Springer, I</a:t>
            </a:r>
            <a:r>
              <a:rPr lang="en-US" sz="1800" u="none">
                <a:solidFill>
                  <a:srgbClr val="000000"/>
                </a:solidFill>
                <a:latin typeface="Arial"/>
                <a:ea typeface="Arial"/>
                <a:cs typeface="Arial"/>
                <a:sym typeface="Arial"/>
              </a:rPr>
              <a:t>nte</a:t>
            </a:r>
            <a:r>
              <a:rPr lang="en-US" sz="1800">
                <a:solidFill>
                  <a:srgbClr val="000000"/>
                </a:solidFill>
                <a:latin typeface="Arial"/>
                <a:ea typeface="Arial"/>
                <a:cs typeface="Arial"/>
                <a:sym typeface="Arial"/>
              </a:rPr>
              <a:t>r</a:t>
            </a:r>
            <a:r>
              <a:rPr lang="en-US" sz="1800" u="none">
                <a:solidFill>
                  <a:srgbClr val="000000"/>
                </a:solidFill>
                <a:latin typeface="Arial"/>
                <a:ea typeface="Arial"/>
                <a:cs typeface="Arial"/>
                <a:sym typeface="Arial"/>
              </a:rPr>
              <a:t>nati</a:t>
            </a:r>
            <a:r>
              <a:rPr lang="en-US" sz="1800">
                <a:solidFill>
                  <a:srgbClr val="000000"/>
                </a:solidFill>
                <a:latin typeface="Arial"/>
                <a:ea typeface="Arial"/>
                <a:cs typeface="Arial"/>
                <a:sym typeface="Arial"/>
              </a:rPr>
              <a:t>onal Series in Operations Research &amp; Management Science, 2015 - ch. 12, pp. 301–348, 18-19 Oct 2025.</a:t>
            </a:r>
          </a:p>
          <a:p>
            <a:pPr algn="l">
              <a:lnSpc>
                <a:spcPts val="2160"/>
              </a:lnSpc>
            </a:pPr>
            <a:endParaRPr lang="en-US" sz="1800">
              <a:solidFill>
                <a:srgbClr val="000000"/>
              </a:solidFill>
              <a:latin typeface="Arial"/>
              <a:ea typeface="Arial"/>
              <a:cs typeface="Arial"/>
              <a:sym typeface="Arial"/>
            </a:endParaRPr>
          </a:p>
          <a:p>
            <a:pPr algn="l">
              <a:lnSpc>
                <a:spcPts val="2160"/>
              </a:lnSpc>
            </a:pPr>
            <a:r>
              <a:rPr lang="en-US" sz="1800" b="1" u="none">
                <a:solidFill>
                  <a:srgbClr val="000000"/>
                </a:solidFill>
                <a:latin typeface="Arial Bold"/>
                <a:ea typeface="Arial Bold"/>
                <a:cs typeface="Arial Bold"/>
                <a:sym typeface="Arial Bold"/>
              </a:rPr>
              <a:t>   IEEE papers</a:t>
            </a:r>
          </a:p>
          <a:p>
            <a:pPr marL="388620" lvl="1" indent="-194310" algn="l">
              <a:lnSpc>
                <a:spcPts val="2160"/>
              </a:lnSpc>
              <a:buFont typeface="Arial"/>
              <a:buChar char="•"/>
            </a:pPr>
            <a:r>
              <a:rPr lang="en-US" sz="1800" u="none">
                <a:solidFill>
                  <a:srgbClr val="000000"/>
                </a:solidFill>
                <a:latin typeface="Arial"/>
                <a:ea typeface="Arial"/>
                <a:cs typeface="Arial"/>
                <a:sym typeface="Arial"/>
              </a:rPr>
              <a:t>Versluis N. D., Quaglietta E., Goverde R. M. P., Pellegrini P., Rodriguez J., “Real-time railway traffic management under moving-block signalling: A literature review and research agenda.” IEEE Transactions on Intelligent Transportation Systems, 2024.</a:t>
            </a:r>
          </a:p>
          <a:p>
            <a:pPr algn="l">
              <a:lnSpc>
                <a:spcPts val="2160"/>
              </a:lnSpc>
            </a:pPr>
            <a:endParaRPr lang="en-US" sz="1800" u="none">
              <a:solidFill>
                <a:srgbClr val="000000"/>
              </a:solidFill>
              <a:latin typeface="Arial"/>
              <a:ea typeface="Arial"/>
              <a:cs typeface="Arial"/>
              <a:sym typeface="Arial"/>
            </a:endParaRPr>
          </a:p>
          <a:p>
            <a:pPr marL="388620" lvl="1" indent="-194310" algn="l">
              <a:lnSpc>
                <a:spcPts val="2160"/>
              </a:lnSpc>
              <a:buFont typeface="Arial"/>
              <a:buChar char="•"/>
            </a:pPr>
            <a:r>
              <a:rPr lang="en-US" sz="1800" u="none">
                <a:solidFill>
                  <a:srgbClr val="000000"/>
                </a:solidFill>
                <a:latin typeface="Arial"/>
                <a:ea typeface="Arial"/>
                <a:cs typeface="Arial"/>
                <a:sym typeface="Arial"/>
              </a:rPr>
              <a:t>Zhang Y., Luan X., Corman F., Li K., “Distributed optimization for real-time railway traffic management.” IEEE IFAC-Papers online, vol. 51, no. 9, pp. 337–342, 15-16, Oct. 2025</a:t>
            </a:r>
          </a:p>
          <a:p>
            <a:pPr algn="l">
              <a:lnSpc>
                <a:spcPts val="2160"/>
              </a:lnSpc>
            </a:pPr>
            <a:endParaRPr lang="en-US" sz="1800" u="none">
              <a:solidFill>
                <a:srgbClr val="000000"/>
              </a:solidFill>
              <a:latin typeface="Arial"/>
              <a:ea typeface="Arial"/>
              <a:cs typeface="Arial"/>
              <a:sym typeface="Arial"/>
            </a:endParaRPr>
          </a:p>
          <a:p>
            <a:pPr algn="l">
              <a:lnSpc>
                <a:spcPts val="2160"/>
              </a:lnSpc>
            </a:pPr>
            <a:r>
              <a:rPr lang="en-US" sz="1800" b="1" u="none">
                <a:solidFill>
                  <a:srgbClr val="000000"/>
                </a:solidFill>
                <a:latin typeface="Arial Bold"/>
                <a:ea typeface="Arial Bold"/>
                <a:cs typeface="Arial Bold"/>
                <a:sym typeface="Arial Bold"/>
              </a:rPr>
              <a:t>   Articles</a:t>
            </a:r>
          </a:p>
          <a:p>
            <a:pPr marL="388620" lvl="1" indent="-194310" algn="l">
              <a:lnSpc>
                <a:spcPts val="2160"/>
              </a:lnSpc>
              <a:buFont typeface="Arial"/>
              <a:buChar char="•"/>
            </a:pPr>
            <a:r>
              <a:rPr lang="en-US" sz="1800" u="none">
                <a:solidFill>
                  <a:srgbClr val="000000"/>
                </a:solidFill>
                <a:latin typeface="Arial"/>
                <a:ea typeface="Arial"/>
                <a:cs typeface="Arial"/>
                <a:sym typeface="Arial"/>
              </a:rPr>
              <a:t>TRL (Transport Research Laboratory), “Options for capacity measures and metrics.” Office of Rail and Road (UK) Technical Report, 2014.</a:t>
            </a:r>
          </a:p>
          <a:p>
            <a:pPr algn="l">
              <a:lnSpc>
                <a:spcPts val="2160"/>
              </a:lnSpc>
            </a:pPr>
            <a:endParaRPr lang="en-US" sz="1800" u="none">
              <a:solidFill>
                <a:srgbClr val="000000"/>
              </a:solidFill>
              <a:latin typeface="Arial"/>
              <a:ea typeface="Arial"/>
              <a:cs typeface="Arial"/>
              <a:sym typeface="Arial"/>
            </a:endParaRPr>
          </a:p>
          <a:p>
            <a:pPr marL="388620" lvl="1" indent="-194310" algn="l">
              <a:lnSpc>
                <a:spcPts val="2160"/>
              </a:lnSpc>
              <a:buFont typeface="Arial"/>
              <a:buChar char="•"/>
            </a:pPr>
            <a:r>
              <a:rPr lang="en-US" sz="1800" u="none">
                <a:solidFill>
                  <a:srgbClr val="000000"/>
                </a:solidFill>
                <a:latin typeface="Arial"/>
                <a:ea typeface="Arial"/>
                <a:cs typeface="Arial"/>
                <a:sym typeface="Arial"/>
              </a:rPr>
              <a:t>Sangphong O., Siridhara S., Ratanavaraha V., “Determining critical rail line blocks and minimum train headways for equal and unequal block lengths and various train speed scenarios.” Engineering Journal, vol. 21, no. 3, pp. 281–296, 15 Oct. 2025.</a:t>
            </a:r>
          </a:p>
          <a:p>
            <a:pPr algn="l">
              <a:lnSpc>
                <a:spcPts val="2160"/>
              </a:lnSpc>
            </a:pPr>
            <a:endParaRPr lang="en-US" sz="1800" u="none">
              <a:solidFill>
                <a:srgbClr val="000000"/>
              </a:solidFill>
              <a:latin typeface="Arial"/>
              <a:ea typeface="Arial"/>
              <a:cs typeface="Arial"/>
              <a:sym typeface="Arial"/>
            </a:endParaRPr>
          </a:p>
        </p:txBody>
      </p:sp>
      <p:sp>
        <p:nvSpPr>
          <p:cNvPr id="17" name="TextBox 17"/>
          <p:cNvSpPr txBox="1"/>
          <p:nvPr/>
        </p:nvSpPr>
        <p:spPr>
          <a:xfrm>
            <a:off x="11299646" y="2075598"/>
            <a:ext cx="5372514" cy="438150"/>
          </a:xfrm>
          <a:prstGeom prst="rect">
            <a:avLst/>
          </a:prstGeom>
        </p:spPr>
        <p:txBody>
          <a:bodyPr lIns="0" tIns="0" rIns="0" bIns="0" rtlCol="0" anchor="t">
            <a:spAutoFit/>
          </a:bodyPr>
          <a:lstStyle/>
          <a:p>
            <a:pPr algn="just">
              <a:lnSpc>
                <a:spcPts val="3360"/>
              </a:lnSpc>
            </a:pPr>
            <a:r>
              <a:rPr lang="en-US" sz="2800" b="1" u="sng">
                <a:solidFill>
                  <a:srgbClr val="000000"/>
                </a:solidFill>
                <a:latin typeface="Arial Bold"/>
                <a:ea typeface="Arial Bold"/>
                <a:cs typeface="Arial Bold"/>
                <a:sym typeface="Arial Bold"/>
              </a:rPr>
              <a:t>Key Research Insights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1053</Words>
  <Application>Microsoft Office PowerPoint</Application>
  <PresentationFormat>Custom</PresentationFormat>
  <Paragraphs>122</Paragraphs>
  <Slides>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vt:i4>
      </vt:variant>
    </vt:vector>
  </HeadingPairs>
  <TitlesOfParts>
    <vt:vector size="14" baseType="lpstr">
      <vt:lpstr>Times New Roman Bold</vt:lpstr>
      <vt:lpstr>Arial</vt:lpstr>
      <vt:lpstr>Arimo</vt:lpstr>
      <vt:lpstr>Arial Bold</vt:lpstr>
      <vt:lpstr>Calibri</vt:lpstr>
      <vt:lpstr>Arimo Bold</vt:lpstr>
      <vt:lpstr>Garamond Bold</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Problem Statement ID – Problem Statement Title- Theme- PS Category- Software/Hardware Team ID- Team Name (Registered on portal)</dc:title>
  <dc:creator>Abdurrahman Qureshi</dc:creator>
  <cp:lastModifiedBy>Abdurrahman Qureshi</cp:lastModifiedBy>
  <cp:revision>1</cp:revision>
  <dcterms:created xsi:type="dcterms:W3CDTF">2006-08-16T00:00:00Z</dcterms:created>
  <dcterms:modified xsi:type="dcterms:W3CDTF">2025-09-23T16:21:14Z</dcterms:modified>
  <dc:identifier>DAGzfmjGcqc</dc:identifier>
</cp:coreProperties>
</file>